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3.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tags/tag4.xml" ContentType="application/vnd.openxmlformats-officedocument.presentationml.tags+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tags/tag5.xml" ContentType="application/vnd.openxmlformats-officedocument.presentationml.tags+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32"/>
  </p:notesMasterIdLst>
  <p:sldIdLst>
    <p:sldId id="463" r:id="rId2"/>
    <p:sldId id="293" r:id="rId3"/>
    <p:sldId id="414" r:id="rId4"/>
    <p:sldId id="413" r:id="rId5"/>
    <p:sldId id="417" r:id="rId6"/>
    <p:sldId id="418" r:id="rId7"/>
    <p:sldId id="296" r:id="rId8"/>
    <p:sldId id="419" r:id="rId9"/>
    <p:sldId id="420" r:id="rId10"/>
    <p:sldId id="299" r:id="rId11"/>
    <p:sldId id="298" r:id="rId12"/>
    <p:sldId id="421" r:id="rId13"/>
    <p:sldId id="300" r:id="rId14"/>
    <p:sldId id="301" r:id="rId15"/>
    <p:sldId id="302" r:id="rId16"/>
    <p:sldId id="303" r:id="rId17"/>
    <p:sldId id="422" r:id="rId18"/>
    <p:sldId id="423" r:id="rId19"/>
    <p:sldId id="304" r:id="rId20"/>
    <p:sldId id="424" r:id="rId21"/>
    <p:sldId id="307" r:id="rId22"/>
    <p:sldId id="308" r:id="rId23"/>
    <p:sldId id="402" r:id="rId24"/>
    <p:sldId id="403" r:id="rId25"/>
    <p:sldId id="426" r:id="rId26"/>
    <p:sldId id="404" r:id="rId27"/>
    <p:sldId id="427" r:id="rId28"/>
    <p:sldId id="311" r:id="rId29"/>
    <p:sldId id="428" r:id="rId30"/>
    <p:sldId id="430" r:id="rId31"/>
    <p:sldId id="312" r:id="rId32"/>
    <p:sldId id="431" r:id="rId33"/>
    <p:sldId id="313" r:id="rId34"/>
    <p:sldId id="429" r:id="rId35"/>
    <p:sldId id="433" r:id="rId36"/>
    <p:sldId id="310" r:id="rId37"/>
    <p:sldId id="432" r:id="rId38"/>
    <p:sldId id="434" r:id="rId39"/>
    <p:sldId id="314" r:id="rId40"/>
    <p:sldId id="435" r:id="rId41"/>
    <p:sldId id="309" r:id="rId42"/>
    <p:sldId id="315" r:id="rId43"/>
    <p:sldId id="316" r:id="rId44"/>
    <p:sldId id="317" r:id="rId45"/>
    <p:sldId id="318" r:id="rId46"/>
    <p:sldId id="319" r:id="rId47"/>
    <p:sldId id="436" r:id="rId48"/>
    <p:sldId id="320" r:id="rId49"/>
    <p:sldId id="405" r:id="rId50"/>
    <p:sldId id="321" r:id="rId51"/>
    <p:sldId id="437" r:id="rId52"/>
    <p:sldId id="438" r:id="rId53"/>
    <p:sldId id="439" r:id="rId54"/>
    <p:sldId id="327" r:id="rId55"/>
    <p:sldId id="328" r:id="rId56"/>
    <p:sldId id="330" r:id="rId57"/>
    <p:sldId id="440" r:id="rId58"/>
    <p:sldId id="322" r:id="rId59"/>
    <p:sldId id="441" r:id="rId60"/>
    <p:sldId id="442" r:id="rId61"/>
    <p:sldId id="331" r:id="rId62"/>
    <p:sldId id="332" r:id="rId63"/>
    <p:sldId id="323" r:id="rId64"/>
    <p:sldId id="343" r:id="rId65"/>
    <p:sldId id="329" r:id="rId66"/>
    <p:sldId id="344" r:id="rId67"/>
    <p:sldId id="336" r:id="rId68"/>
    <p:sldId id="337" r:id="rId69"/>
    <p:sldId id="443" r:id="rId70"/>
    <p:sldId id="444" r:id="rId71"/>
    <p:sldId id="345" r:id="rId72"/>
    <p:sldId id="447" r:id="rId73"/>
    <p:sldId id="406" r:id="rId74"/>
    <p:sldId id="335" r:id="rId75"/>
    <p:sldId id="340" r:id="rId76"/>
    <p:sldId id="448" r:id="rId77"/>
    <p:sldId id="446" r:id="rId78"/>
    <p:sldId id="449" r:id="rId79"/>
    <p:sldId id="348" r:id="rId80"/>
    <p:sldId id="349" r:id="rId81"/>
    <p:sldId id="350" r:id="rId82"/>
    <p:sldId id="347" r:id="rId83"/>
    <p:sldId id="407" r:id="rId84"/>
    <p:sldId id="450" r:id="rId85"/>
    <p:sldId id="408" r:id="rId86"/>
    <p:sldId id="451" r:id="rId87"/>
    <p:sldId id="352" r:id="rId88"/>
    <p:sldId id="355" r:id="rId89"/>
    <p:sldId id="356" r:id="rId90"/>
    <p:sldId id="354" r:id="rId91"/>
    <p:sldId id="358" r:id="rId92"/>
    <p:sldId id="360" r:id="rId93"/>
    <p:sldId id="452" r:id="rId94"/>
    <p:sldId id="453" r:id="rId95"/>
    <p:sldId id="357" r:id="rId96"/>
    <p:sldId id="363" r:id="rId97"/>
    <p:sldId id="454" r:id="rId98"/>
    <p:sldId id="455" r:id="rId99"/>
    <p:sldId id="456" r:id="rId100"/>
    <p:sldId id="366" r:id="rId101"/>
    <p:sldId id="365" r:id="rId102"/>
    <p:sldId id="368" r:id="rId103"/>
    <p:sldId id="370" r:id="rId104"/>
    <p:sldId id="369" r:id="rId105"/>
    <p:sldId id="371" r:id="rId106"/>
    <p:sldId id="458" r:id="rId107"/>
    <p:sldId id="373" r:id="rId108"/>
    <p:sldId id="457" r:id="rId109"/>
    <p:sldId id="383" r:id="rId110"/>
    <p:sldId id="384" r:id="rId111"/>
    <p:sldId id="367" r:id="rId112"/>
    <p:sldId id="459" r:id="rId113"/>
    <p:sldId id="385" r:id="rId114"/>
    <p:sldId id="386" r:id="rId115"/>
    <p:sldId id="388" r:id="rId116"/>
    <p:sldId id="389" r:id="rId117"/>
    <p:sldId id="411" r:id="rId118"/>
    <p:sldId id="392" r:id="rId119"/>
    <p:sldId id="390" r:id="rId120"/>
    <p:sldId id="394" r:id="rId121"/>
    <p:sldId id="412" r:id="rId122"/>
    <p:sldId id="395" r:id="rId123"/>
    <p:sldId id="396" r:id="rId124"/>
    <p:sldId id="460" r:id="rId125"/>
    <p:sldId id="461" r:id="rId126"/>
    <p:sldId id="393" r:id="rId127"/>
    <p:sldId id="462" r:id="rId128"/>
    <p:sldId id="399" r:id="rId129"/>
    <p:sldId id="409" r:id="rId130"/>
    <p:sldId id="401" r:id="rId1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FF"/>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2DFCF9-5A6B-46DF-B40F-F03A552A2A60}" v="51" dt="2020-09-05T04:10:29.4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49" autoAdjust="0"/>
    <p:restoredTop sz="76263" autoAdjust="0"/>
  </p:normalViewPr>
  <p:slideViewPr>
    <p:cSldViewPr snapToGrid="0" snapToObjects="1">
      <p:cViewPr varScale="1">
        <p:scale>
          <a:sx n="81" d="100"/>
          <a:sy n="81" d="100"/>
        </p:scale>
        <p:origin x="240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100" d="100"/>
          <a:sy n="100" d="100"/>
        </p:scale>
        <p:origin x="2112" y="-8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presProps" Target="presProps.xml"/><Relationship Id="rId138" Type="http://schemas.microsoft.com/office/2015/10/relationships/revisionInfo" Target="revisionInfo.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C42DFCF9-5A6B-46DF-B40F-F03A552A2A60}"/>
    <pc:docChg chg="undo custSel modSld sldOrd">
      <pc:chgData name="Bethany Bolen" userId="8e338a04f9f07398" providerId="LiveId" clId="{C42DFCF9-5A6B-46DF-B40F-F03A552A2A60}" dt="2020-09-05T04:10:29.407" v="260" actId="478"/>
      <pc:docMkLst>
        <pc:docMk/>
      </pc:docMkLst>
      <pc:sldChg chg="addSp delSp modSp mod">
        <pc:chgData name="Bethany Bolen" userId="8e338a04f9f07398" providerId="LiveId" clId="{C42DFCF9-5A6B-46DF-B40F-F03A552A2A60}" dt="2020-09-05T04:05:26.631" v="100" actId="478"/>
        <pc:sldMkLst>
          <pc:docMk/>
          <pc:sldMk cId="1887703550" sldId="307"/>
        </pc:sldMkLst>
        <pc:picChg chg="del">
          <ac:chgData name="Bethany Bolen" userId="8e338a04f9f07398" providerId="LiveId" clId="{C42DFCF9-5A6B-46DF-B40F-F03A552A2A60}" dt="2020-09-05T04:05:26.631" v="100" actId="478"/>
          <ac:picMkLst>
            <pc:docMk/>
            <pc:sldMk cId="1887703550" sldId="307"/>
            <ac:picMk id="6" creationId="{00000000-0000-0000-0000-000000000000}"/>
          </ac:picMkLst>
        </pc:picChg>
        <pc:picChg chg="add mod ord">
          <ac:chgData name="Bethany Bolen" userId="8e338a04f9f07398" providerId="LiveId" clId="{C42DFCF9-5A6B-46DF-B40F-F03A552A2A60}" dt="2020-09-05T04:05:25.775" v="99" actId="167"/>
          <ac:picMkLst>
            <pc:docMk/>
            <pc:sldMk cId="1887703550" sldId="307"/>
            <ac:picMk id="7" creationId="{20A00CF6-3E19-47A6-BE97-1EEEECBAC900}"/>
          </ac:picMkLst>
        </pc:picChg>
      </pc:sldChg>
      <pc:sldChg chg="addSp delSp modSp mod">
        <pc:chgData name="Bethany Bolen" userId="8e338a04f9f07398" providerId="LiveId" clId="{C42DFCF9-5A6B-46DF-B40F-F03A552A2A60}" dt="2020-09-05T04:05:33.223" v="106" actId="478"/>
        <pc:sldMkLst>
          <pc:docMk/>
          <pc:sldMk cId="211394120" sldId="308"/>
        </pc:sldMkLst>
        <pc:picChg chg="add mod ord">
          <ac:chgData name="Bethany Bolen" userId="8e338a04f9f07398" providerId="LiveId" clId="{C42DFCF9-5A6B-46DF-B40F-F03A552A2A60}" dt="2020-09-05T04:05:32.365" v="105" actId="167"/>
          <ac:picMkLst>
            <pc:docMk/>
            <pc:sldMk cId="211394120" sldId="308"/>
            <ac:picMk id="6" creationId="{A144B642-5579-4225-A492-C09FAD93274B}"/>
          </ac:picMkLst>
        </pc:picChg>
        <pc:picChg chg="del">
          <ac:chgData name="Bethany Bolen" userId="8e338a04f9f07398" providerId="LiveId" clId="{C42DFCF9-5A6B-46DF-B40F-F03A552A2A60}" dt="2020-09-05T04:05:33.223" v="106" actId="478"/>
          <ac:picMkLst>
            <pc:docMk/>
            <pc:sldMk cId="211394120" sldId="308"/>
            <ac:picMk id="7171" creationId="{00000000-0000-0000-0000-000000000000}"/>
          </ac:picMkLst>
        </pc:picChg>
      </pc:sldChg>
      <pc:sldChg chg="addSp delSp modSp mod">
        <pc:chgData name="Bethany Bolen" userId="8e338a04f9f07398" providerId="LiveId" clId="{C42DFCF9-5A6B-46DF-B40F-F03A552A2A60}" dt="2020-09-05T04:06:31.715" v="140" actId="732"/>
        <pc:sldMkLst>
          <pc:docMk/>
          <pc:sldMk cId="953081890" sldId="311"/>
        </pc:sldMkLst>
        <pc:picChg chg="add mod ord modCrop">
          <ac:chgData name="Bethany Bolen" userId="8e338a04f9f07398" providerId="LiveId" clId="{C42DFCF9-5A6B-46DF-B40F-F03A552A2A60}" dt="2020-09-05T04:06:31.715" v="140" actId="732"/>
          <ac:picMkLst>
            <pc:docMk/>
            <pc:sldMk cId="953081890" sldId="311"/>
            <ac:picMk id="6" creationId="{1520A7EE-0B68-49FB-B733-6888A90F2182}"/>
          </ac:picMkLst>
        </pc:picChg>
        <pc:picChg chg="del">
          <ac:chgData name="Bethany Bolen" userId="8e338a04f9f07398" providerId="LiveId" clId="{C42DFCF9-5A6B-46DF-B40F-F03A552A2A60}" dt="2020-09-05T04:06:22.984" v="136" actId="478"/>
          <ac:picMkLst>
            <pc:docMk/>
            <pc:sldMk cId="953081890" sldId="311"/>
            <ac:picMk id="7" creationId="{00000000-0000-0000-0000-000000000000}"/>
          </ac:picMkLst>
        </pc:picChg>
      </pc:sldChg>
      <pc:sldChg chg="addSp delSp modSp mod">
        <pc:chgData name="Bethany Bolen" userId="8e338a04f9f07398" providerId="LiveId" clId="{C42DFCF9-5A6B-46DF-B40F-F03A552A2A60}" dt="2020-09-05T04:07:40.984" v="179" actId="478"/>
        <pc:sldMkLst>
          <pc:docMk/>
          <pc:sldMk cId="81911667" sldId="314"/>
        </pc:sldMkLst>
        <pc:picChg chg="add mod ord">
          <ac:chgData name="Bethany Bolen" userId="8e338a04f9f07398" providerId="LiveId" clId="{C42DFCF9-5A6B-46DF-B40F-F03A552A2A60}" dt="2020-09-05T04:07:39.085" v="178" actId="167"/>
          <ac:picMkLst>
            <pc:docMk/>
            <pc:sldMk cId="81911667" sldId="314"/>
            <ac:picMk id="6" creationId="{17C86BEF-C526-40F7-8C5C-A724A931A180}"/>
          </ac:picMkLst>
        </pc:picChg>
        <pc:picChg chg="del">
          <ac:chgData name="Bethany Bolen" userId="8e338a04f9f07398" providerId="LiveId" clId="{C42DFCF9-5A6B-46DF-B40F-F03A552A2A60}" dt="2020-09-05T04:07:40.984" v="179" actId="478"/>
          <ac:picMkLst>
            <pc:docMk/>
            <pc:sldMk cId="81911667" sldId="314"/>
            <ac:picMk id="7" creationId="{00000000-0000-0000-0000-000000000000}"/>
          </ac:picMkLst>
        </pc:picChg>
      </pc:sldChg>
      <pc:sldChg chg="addSp delSp modSp mod">
        <pc:chgData name="Bethany Bolen" userId="8e338a04f9f07398" providerId="LiveId" clId="{C42DFCF9-5A6B-46DF-B40F-F03A552A2A60}" dt="2020-09-05T04:07:56.402" v="189" actId="478"/>
        <pc:sldMkLst>
          <pc:docMk/>
          <pc:sldMk cId="1569842550" sldId="320"/>
        </pc:sldMkLst>
        <pc:picChg chg="del">
          <ac:chgData name="Bethany Bolen" userId="8e338a04f9f07398" providerId="LiveId" clId="{C42DFCF9-5A6B-46DF-B40F-F03A552A2A60}" dt="2020-09-05T04:07:56.402" v="189" actId="478"/>
          <ac:picMkLst>
            <pc:docMk/>
            <pc:sldMk cId="1569842550" sldId="320"/>
            <ac:picMk id="6" creationId="{00000000-0000-0000-0000-000000000000}"/>
          </ac:picMkLst>
        </pc:picChg>
        <pc:picChg chg="add mod ord">
          <ac:chgData name="Bethany Bolen" userId="8e338a04f9f07398" providerId="LiveId" clId="{C42DFCF9-5A6B-46DF-B40F-F03A552A2A60}" dt="2020-09-05T04:07:55.186" v="188" actId="167"/>
          <ac:picMkLst>
            <pc:docMk/>
            <pc:sldMk cId="1569842550" sldId="320"/>
            <ac:picMk id="7" creationId="{8455E469-D515-4B19-8411-93E1730B823D}"/>
          </ac:picMkLst>
        </pc:picChg>
      </pc:sldChg>
      <pc:sldChg chg="addSp delSp modSp mod">
        <pc:chgData name="Bethany Bolen" userId="8e338a04f9f07398" providerId="LiveId" clId="{C42DFCF9-5A6B-46DF-B40F-F03A552A2A60}" dt="2020-09-05T04:08:24.292" v="202" actId="478"/>
        <pc:sldMkLst>
          <pc:docMk/>
          <pc:sldMk cId="1643692309" sldId="322"/>
        </pc:sldMkLst>
        <pc:picChg chg="del mod">
          <ac:chgData name="Bethany Bolen" userId="8e338a04f9f07398" providerId="LiveId" clId="{C42DFCF9-5A6B-46DF-B40F-F03A552A2A60}" dt="2020-09-05T04:08:24.292" v="202" actId="478"/>
          <ac:picMkLst>
            <pc:docMk/>
            <pc:sldMk cId="1643692309" sldId="322"/>
            <ac:picMk id="5" creationId="{00000000-0000-0000-0000-000000000000}"/>
          </ac:picMkLst>
        </pc:picChg>
        <pc:picChg chg="add mod ord">
          <ac:chgData name="Bethany Bolen" userId="8e338a04f9f07398" providerId="LiveId" clId="{C42DFCF9-5A6B-46DF-B40F-F03A552A2A60}" dt="2020-09-05T04:08:19.876" v="200" actId="167"/>
          <ac:picMkLst>
            <pc:docMk/>
            <pc:sldMk cId="1643692309" sldId="322"/>
            <ac:picMk id="7" creationId="{64265BC8-E2AC-4738-BF32-41E107C37EBC}"/>
          </ac:picMkLst>
        </pc:picChg>
      </pc:sldChg>
      <pc:sldChg chg="addSp delSp modSp mod">
        <pc:chgData name="Bethany Bolen" userId="8e338a04f9f07398" providerId="LiveId" clId="{C42DFCF9-5A6B-46DF-B40F-F03A552A2A60}" dt="2020-09-05T04:09:07.538" v="231" actId="478"/>
        <pc:sldMkLst>
          <pc:docMk/>
          <pc:sldMk cId="269872493" sldId="348"/>
        </pc:sldMkLst>
        <pc:picChg chg="add mod ord">
          <ac:chgData name="Bethany Bolen" userId="8e338a04f9f07398" providerId="LiveId" clId="{C42DFCF9-5A6B-46DF-B40F-F03A552A2A60}" dt="2020-09-05T04:09:05.474" v="230" actId="167"/>
          <ac:picMkLst>
            <pc:docMk/>
            <pc:sldMk cId="269872493" sldId="348"/>
            <ac:picMk id="6" creationId="{D42AE481-7304-4BD6-AF06-46C15D38886F}"/>
          </ac:picMkLst>
        </pc:picChg>
        <pc:picChg chg="del">
          <ac:chgData name="Bethany Bolen" userId="8e338a04f9f07398" providerId="LiveId" clId="{C42DFCF9-5A6B-46DF-B40F-F03A552A2A60}" dt="2020-09-05T04:09:07.538" v="231" actId="478"/>
          <ac:picMkLst>
            <pc:docMk/>
            <pc:sldMk cId="269872493" sldId="348"/>
            <ac:picMk id="2051" creationId="{00000000-0000-0000-0000-000000000000}"/>
          </ac:picMkLst>
        </pc:picChg>
      </pc:sldChg>
      <pc:sldChg chg="addSp delSp modSp mod">
        <pc:chgData name="Bethany Bolen" userId="8e338a04f9f07398" providerId="LiveId" clId="{C42DFCF9-5A6B-46DF-B40F-F03A552A2A60}" dt="2020-09-05T04:10:05.312" v="250" actId="478"/>
        <pc:sldMkLst>
          <pc:docMk/>
          <pc:sldMk cId="1265416429" sldId="370"/>
        </pc:sldMkLst>
        <pc:picChg chg="add mod ord">
          <ac:chgData name="Bethany Bolen" userId="8e338a04f9f07398" providerId="LiveId" clId="{C42DFCF9-5A6B-46DF-B40F-F03A552A2A60}" dt="2020-09-05T04:10:04.005" v="249" actId="167"/>
          <ac:picMkLst>
            <pc:docMk/>
            <pc:sldMk cId="1265416429" sldId="370"/>
            <ac:picMk id="6" creationId="{6112C379-4EC5-447C-B2F5-7AC58DD760CC}"/>
          </ac:picMkLst>
        </pc:picChg>
        <pc:picChg chg="del">
          <ac:chgData name="Bethany Bolen" userId="8e338a04f9f07398" providerId="LiveId" clId="{C42DFCF9-5A6B-46DF-B40F-F03A552A2A60}" dt="2020-09-05T04:10:05.312" v="250" actId="478"/>
          <ac:picMkLst>
            <pc:docMk/>
            <pc:sldMk cId="1265416429" sldId="370"/>
            <ac:picMk id="1026" creationId="{00000000-0000-0000-0000-000000000000}"/>
          </ac:picMkLst>
        </pc:picChg>
      </pc:sldChg>
      <pc:sldChg chg="addSp delSp modSp mod">
        <pc:chgData name="Bethany Bolen" userId="8e338a04f9f07398" providerId="LiveId" clId="{C42DFCF9-5A6B-46DF-B40F-F03A552A2A60}" dt="2020-09-05T04:09:17.341" v="236" actId="478"/>
        <pc:sldMkLst>
          <pc:docMk/>
          <pc:sldMk cId="1133854950" sldId="407"/>
        </pc:sldMkLst>
        <pc:picChg chg="add mod ord">
          <ac:chgData name="Bethany Bolen" userId="8e338a04f9f07398" providerId="LiveId" clId="{C42DFCF9-5A6B-46DF-B40F-F03A552A2A60}" dt="2020-09-05T04:09:16.119" v="235" actId="167"/>
          <ac:picMkLst>
            <pc:docMk/>
            <pc:sldMk cId="1133854950" sldId="407"/>
            <ac:picMk id="6" creationId="{D084C9F1-639B-4E44-AA77-091ACA979A23}"/>
          </ac:picMkLst>
        </pc:picChg>
        <pc:picChg chg="del">
          <ac:chgData name="Bethany Bolen" userId="8e338a04f9f07398" providerId="LiveId" clId="{C42DFCF9-5A6B-46DF-B40F-F03A552A2A60}" dt="2020-09-05T04:09:17.341" v="236" actId="478"/>
          <ac:picMkLst>
            <pc:docMk/>
            <pc:sldMk cId="1133854950" sldId="407"/>
            <ac:picMk id="3075" creationId="{00000000-0000-0000-0000-000000000000}"/>
          </ac:picMkLst>
        </pc:picChg>
      </pc:sldChg>
      <pc:sldChg chg="addSp delSp modSp mod">
        <pc:chgData name="Bethany Bolen" userId="8e338a04f9f07398" providerId="LiveId" clId="{C42DFCF9-5A6B-46DF-B40F-F03A552A2A60}" dt="2020-09-05T04:10:29.407" v="260" actId="478"/>
        <pc:sldMkLst>
          <pc:docMk/>
          <pc:sldMk cId="2821237362" sldId="412"/>
        </pc:sldMkLst>
        <pc:picChg chg="add mod ord">
          <ac:chgData name="Bethany Bolen" userId="8e338a04f9f07398" providerId="LiveId" clId="{C42DFCF9-5A6B-46DF-B40F-F03A552A2A60}" dt="2020-09-05T04:10:28.158" v="259" actId="167"/>
          <ac:picMkLst>
            <pc:docMk/>
            <pc:sldMk cId="2821237362" sldId="412"/>
            <ac:picMk id="6" creationId="{1FE39106-0A4C-433D-99AE-E012073B7686}"/>
          </ac:picMkLst>
        </pc:picChg>
        <pc:picChg chg="del">
          <ac:chgData name="Bethany Bolen" userId="8e338a04f9f07398" providerId="LiveId" clId="{C42DFCF9-5A6B-46DF-B40F-F03A552A2A60}" dt="2020-09-05T04:10:29.407" v="260" actId="478"/>
          <ac:picMkLst>
            <pc:docMk/>
            <pc:sldMk cId="2821237362" sldId="412"/>
            <ac:picMk id="8195" creationId="{00000000-0000-0000-0000-000000000000}"/>
          </ac:picMkLst>
        </pc:picChg>
      </pc:sldChg>
      <pc:sldChg chg="addSp delSp modSp mod">
        <pc:chgData name="Bethany Bolen" userId="8e338a04f9f07398" providerId="LiveId" clId="{C42DFCF9-5A6B-46DF-B40F-F03A552A2A60}" dt="2020-09-05T04:03:53.361" v="59" actId="732"/>
        <pc:sldMkLst>
          <pc:docMk/>
          <pc:sldMk cId="1019885573" sldId="413"/>
        </pc:sldMkLst>
        <pc:picChg chg="del">
          <ac:chgData name="Bethany Bolen" userId="8e338a04f9f07398" providerId="LiveId" clId="{C42DFCF9-5A6B-46DF-B40F-F03A552A2A60}" dt="2020-09-05T04:03:47.742" v="58" actId="478"/>
          <ac:picMkLst>
            <pc:docMk/>
            <pc:sldMk cId="1019885573" sldId="413"/>
            <ac:picMk id="6" creationId="{00000000-0000-0000-0000-000000000000}"/>
          </ac:picMkLst>
        </pc:picChg>
        <pc:picChg chg="add mod ord modCrop">
          <ac:chgData name="Bethany Bolen" userId="8e338a04f9f07398" providerId="LiveId" clId="{C42DFCF9-5A6B-46DF-B40F-F03A552A2A60}" dt="2020-09-05T04:03:53.361" v="59" actId="732"/>
          <ac:picMkLst>
            <pc:docMk/>
            <pc:sldMk cId="1019885573" sldId="413"/>
            <ac:picMk id="7" creationId="{397DCD2C-E23A-4653-9AEB-6A1AF75EF8A7}"/>
          </ac:picMkLst>
        </pc:picChg>
      </pc:sldChg>
      <pc:sldChg chg="addSp delSp modSp mod">
        <pc:chgData name="Bethany Bolen" userId="8e338a04f9f07398" providerId="LiveId" clId="{C42DFCF9-5A6B-46DF-B40F-F03A552A2A60}" dt="2020-09-05T04:04:59.300" v="80" actId="732"/>
        <pc:sldMkLst>
          <pc:docMk/>
          <pc:sldMk cId="3511574846" sldId="419"/>
        </pc:sldMkLst>
        <pc:picChg chg="del">
          <ac:chgData name="Bethany Bolen" userId="8e338a04f9f07398" providerId="LiveId" clId="{C42DFCF9-5A6B-46DF-B40F-F03A552A2A60}" dt="2020-09-05T04:04:47.737" v="76" actId="478"/>
          <ac:picMkLst>
            <pc:docMk/>
            <pc:sldMk cId="3511574846" sldId="419"/>
            <ac:picMk id="5" creationId="{00000000-0000-0000-0000-000000000000}"/>
          </ac:picMkLst>
        </pc:picChg>
        <pc:picChg chg="add mod ord modCrop">
          <ac:chgData name="Bethany Bolen" userId="8e338a04f9f07398" providerId="LiveId" clId="{C42DFCF9-5A6B-46DF-B40F-F03A552A2A60}" dt="2020-09-05T04:04:59.300" v="80" actId="732"/>
          <ac:picMkLst>
            <pc:docMk/>
            <pc:sldMk cId="3511574846" sldId="419"/>
            <ac:picMk id="7" creationId="{4EB57864-128A-431D-A727-223E5FB87FB9}"/>
          </ac:picMkLst>
        </pc:picChg>
      </pc:sldChg>
      <pc:sldChg chg="addSp delSp modSp mod">
        <pc:chgData name="Bethany Bolen" userId="8e338a04f9f07398" providerId="LiveId" clId="{C42DFCF9-5A6B-46DF-B40F-F03A552A2A60}" dt="2020-09-05T04:05:08.081" v="85" actId="478"/>
        <pc:sldMkLst>
          <pc:docMk/>
          <pc:sldMk cId="3553189" sldId="420"/>
        </pc:sldMkLst>
        <pc:picChg chg="add mod ord">
          <ac:chgData name="Bethany Bolen" userId="8e338a04f9f07398" providerId="LiveId" clId="{C42DFCF9-5A6B-46DF-B40F-F03A552A2A60}" dt="2020-09-05T04:05:06.798" v="84" actId="167"/>
          <ac:picMkLst>
            <pc:docMk/>
            <pc:sldMk cId="3553189" sldId="420"/>
            <ac:picMk id="6" creationId="{4EDD936B-FB6D-45CF-A8AC-D90AEB69BC7F}"/>
          </ac:picMkLst>
        </pc:picChg>
        <pc:picChg chg="del">
          <ac:chgData name="Bethany Bolen" userId="8e338a04f9f07398" providerId="LiveId" clId="{C42DFCF9-5A6B-46DF-B40F-F03A552A2A60}" dt="2020-09-05T04:05:08.081" v="85" actId="478"/>
          <ac:picMkLst>
            <pc:docMk/>
            <pc:sldMk cId="3553189" sldId="420"/>
            <ac:picMk id="5122" creationId="{00000000-0000-0000-0000-000000000000}"/>
          </ac:picMkLst>
        </pc:picChg>
      </pc:sldChg>
      <pc:sldChg chg="addSp delSp modSp mod">
        <pc:chgData name="Bethany Bolen" userId="8e338a04f9f07398" providerId="LiveId" clId="{C42DFCF9-5A6B-46DF-B40F-F03A552A2A60}" dt="2020-09-05T04:05:15.481" v="90" actId="478"/>
        <pc:sldMkLst>
          <pc:docMk/>
          <pc:sldMk cId="3051435069" sldId="422"/>
        </pc:sldMkLst>
        <pc:picChg chg="add mod ord">
          <ac:chgData name="Bethany Bolen" userId="8e338a04f9f07398" providerId="LiveId" clId="{C42DFCF9-5A6B-46DF-B40F-F03A552A2A60}" dt="2020-09-05T04:05:14.395" v="89" actId="167"/>
          <ac:picMkLst>
            <pc:docMk/>
            <pc:sldMk cId="3051435069" sldId="422"/>
            <ac:picMk id="6" creationId="{100816AA-D8DC-420C-8031-78C253E8B6FA}"/>
          </ac:picMkLst>
        </pc:picChg>
        <pc:picChg chg="del">
          <ac:chgData name="Bethany Bolen" userId="8e338a04f9f07398" providerId="LiveId" clId="{C42DFCF9-5A6B-46DF-B40F-F03A552A2A60}" dt="2020-09-05T04:05:15.481" v="90" actId="478"/>
          <ac:picMkLst>
            <pc:docMk/>
            <pc:sldMk cId="3051435069" sldId="422"/>
            <ac:picMk id="10242" creationId="{00000000-0000-0000-0000-000000000000}"/>
          </ac:picMkLst>
        </pc:picChg>
      </pc:sldChg>
      <pc:sldChg chg="addSp delSp modSp mod">
        <pc:chgData name="Bethany Bolen" userId="8e338a04f9f07398" providerId="LiveId" clId="{C42DFCF9-5A6B-46DF-B40F-F03A552A2A60}" dt="2020-09-05T04:05:19.564" v="95" actId="478"/>
        <pc:sldMkLst>
          <pc:docMk/>
          <pc:sldMk cId="2609760351" sldId="423"/>
        </pc:sldMkLst>
        <pc:picChg chg="add mod ord">
          <ac:chgData name="Bethany Bolen" userId="8e338a04f9f07398" providerId="LiveId" clId="{C42DFCF9-5A6B-46DF-B40F-F03A552A2A60}" dt="2020-09-05T04:05:18.788" v="94" actId="962"/>
          <ac:picMkLst>
            <pc:docMk/>
            <pc:sldMk cId="2609760351" sldId="423"/>
            <ac:picMk id="8" creationId="{EDE03D65-AF69-4A89-A82B-FC6DFDE1C149}"/>
          </ac:picMkLst>
        </pc:picChg>
        <pc:picChg chg="del">
          <ac:chgData name="Bethany Bolen" userId="8e338a04f9f07398" providerId="LiveId" clId="{C42DFCF9-5A6B-46DF-B40F-F03A552A2A60}" dt="2020-09-05T04:05:19.564" v="95" actId="478"/>
          <ac:picMkLst>
            <pc:docMk/>
            <pc:sldMk cId="2609760351" sldId="423"/>
            <ac:picMk id="10242" creationId="{00000000-0000-0000-0000-000000000000}"/>
          </ac:picMkLst>
        </pc:picChg>
      </pc:sldChg>
      <pc:sldChg chg="addSp delSp modSp mod">
        <pc:chgData name="Bethany Bolen" userId="8e338a04f9f07398" providerId="LiveId" clId="{C42DFCF9-5A6B-46DF-B40F-F03A552A2A60}" dt="2020-09-05T04:05:56.641" v="115" actId="732"/>
        <pc:sldMkLst>
          <pc:docMk/>
          <pc:sldMk cId="3635672288" sldId="425"/>
        </pc:sldMkLst>
        <pc:picChg chg="del">
          <ac:chgData name="Bethany Bolen" userId="8e338a04f9f07398" providerId="LiveId" clId="{C42DFCF9-5A6B-46DF-B40F-F03A552A2A60}" dt="2020-09-05T04:05:49.469" v="113" actId="478"/>
          <ac:picMkLst>
            <pc:docMk/>
            <pc:sldMk cId="3635672288" sldId="425"/>
            <ac:picMk id="5" creationId="{00000000-0000-0000-0000-000000000000}"/>
          </ac:picMkLst>
        </pc:picChg>
        <pc:picChg chg="add mod ord modCrop">
          <ac:chgData name="Bethany Bolen" userId="8e338a04f9f07398" providerId="LiveId" clId="{C42DFCF9-5A6B-46DF-B40F-F03A552A2A60}" dt="2020-09-05T04:05:56.641" v="115" actId="732"/>
          <ac:picMkLst>
            <pc:docMk/>
            <pc:sldMk cId="3635672288" sldId="425"/>
            <ac:picMk id="7" creationId="{81EC3226-F240-452E-B799-91861FE37709}"/>
          </ac:picMkLst>
        </pc:picChg>
      </pc:sldChg>
      <pc:sldChg chg="addSp delSp modSp mod ord">
        <pc:chgData name="Bethany Bolen" userId="8e338a04f9f07398" providerId="LiveId" clId="{C42DFCF9-5A6B-46DF-B40F-F03A552A2A60}" dt="2020-09-05T04:07:20.053" v="165"/>
        <pc:sldMkLst>
          <pc:docMk/>
          <pc:sldMk cId="1621016862" sldId="429"/>
        </pc:sldMkLst>
        <pc:picChg chg="add mod ord">
          <ac:chgData name="Bethany Bolen" userId="8e338a04f9f07398" providerId="LiveId" clId="{C42DFCF9-5A6B-46DF-B40F-F03A552A2A60}" dt="2020-09-05T04:07:06.276" v="158" actId="1036"/>
          <ac:picMkLst>
            <pc:docMk/>
            <pc:sldMk cId="1621016862" sldId="429"/>
            <ac:picMk id="6" creationId="{5308AD47-FD3E-4545-8328-D1253B1E4D59}"/>
          </ac:picMkLst>
        </pc:picChg>
        <pc:picChg chg="del">
          <ac:chgData name="Bethany Bolen" userId="8e338a04f9f07398" providerId="LiveId" clId="{C42DFCF9-5A6B-46DF-B40F-F03A552A2A60}" dt="2020-09-05T04:07:05.024" v="156" actId="478"/>
          <ac:picMkLst>
            <pc:docMk/>
            <pc:sldMk cId="1621016862" sldId="429"/>
            <ac:picMk id="12291" creationId="{00000000-0000-0000-0000-000000000000}"/>
          </ac:picMkLst>
        </pc:picChg>
      </pc:sldChg>
      <pc:sldChg chg="addSp delSp modSp mod">
        <pc:chgData name="Bethany Bolen" userId="8e338a04f9f07398" providerId="LiveId" clId="{C42DFCF9-5A6B-46DF-B40F-F03A552A2A60}" dt="2020-09-05T04:06:45.740" v="147" actId="478"/>
        <pc:sldMkLst>
          <pc:docMk/>
          <pc:sldMk cId="2018923427" sldId="430"/>
        </pc:sldMkLst>
        <pc:picChg chg="add mod ord">
          <ac:chgData name="Bethany Bolen" userId="8e338a04f9f07398" providerId="LiveId" clId="{C42DFCF9-5A6B-46DF-B40F-F03A552A2A60}" dt="2020-09-05T04:06:44.849" v="146" actId="167"/>
          <ac:picMkLst>
            <pc:docMk/>
            <pc:sldMk cId="2018923427" sldId="430"/>
            <ac:picMk id="6" creationId="{C8A0F3EA-F82D-4EC9-8C86-8EF2543502B3}"/>
          </ac:picMkLst>
        </pc:picChg>
        <pc:picChg chg="del">
          <ac:chgData name="Bethany Bolen" userId="8e338a04f9f07398" providerId="LiveId" clId="{C42DFCF9-5A6B-46DF-B40F-F03A552A2A60}" dt="2020-09-05T04:06:45.740" v="147" actId="478"/>
          <ac:picMkLst>
            <pc:docMk/>
            <pc:sldMk cId="2018923427" sldId="430"/>
            <ac:picMk id="13314" creationId="{00000000-0000-0000-0000-000000000000}"/>
          </ac:picMkLst>
        </pc:picChg>
      </pc:sldChg>
      <pc:sldChg chg="addSp delSp modSp mod">
        <pc:chgData name="Bethany Bolen" userId="8e338a04f9f07398" providerId="LiveId" clId="{C42DFCF9-5A6B-46DF-B40F-F03A552A2A60}" dt="2020-09-05T04:07:18.721" v="163" actId="478"/>
        <pc:sldMkLst>
          <pc:docMk/>
          <pc:sldMk cId="585761324" sldId="433"/>
        </pc:sldMkLst>
        <pc:picChg chg="add mod ord">
          <ac:chgData name="Bethany Bolen" userId="8e338a04f9f07398" providerId="LiveId" clId="{C42DFCF9-5A6B-46DF-B40F-F03A552A2A60}" dt="2020-09-05T04:07:17.497" v="162" actId="167"/>
          <ac:picMkLst>
            <pc:docMk/>
            <pc:sldMk cId="585761324" sldId="433"/>
            <ac:picMk id="5" creationId="{C5F6FFAB-6D79-4ECB-AF49-328FC00EA573}"/>
          </ac:picMkLst>
        </pc:picChg>
        <pc:picChg chg="del">
          <ac:chgData name="Bethany Bolen" userId="8e338a04f9f07398" providerId="LiveId" clId="{C42DFCF9-5A6B-46DF-B40F-F03A552A2A60}" dt="2020-09-05T04:07:18.721" v="163" actId="478"/>
          <ac:picMkLst>
            <pc:docMk/>
            <pc:sldMk cId="585761324" sldId="433"/>
            <ac:picMk id="5122" creationId="{00000000-0000-0000-0000-000000000000}"/>
          </ac:picMkLst>
        </pc:picChg>
      </pc:sldChg>
      <pc:sldChg chg="addSp delSp modSp mod">
        <pc:chgData name="Bethany Bolen" userId="8e338a04f9f07398" providerId="LiveId" clId="{C42DFCF9-5A6B-46DF-B40F-F03A552A2A60}" dt="2020-09-05T04:07:33.290" v="174" actId="171"/>
        <pc:sldMkLst>
          <pc:docMk/>
          <pc:sldMk cId="4116162979" sldId="434"/>
        </pc:sldMkLst>
        <pc:picChg chg="add del mod">
          <ac:chgData name="Bethany Bolen" userId="8e338a04f9f07398" providerId="LiveId" clId="{C42DFCF9-5A6B-46DF-B40F-F03A552A2A60}" dt="2020-09-05T04:07:26.269" v="167" actId="478"/>
          <ac:picMkLst>
            <pc:docMk/>
            <pc:sldMk cId="4116162979" sldId="434"/>
            <ac:picMk id="11" creationId="{C0D01296-610D-41AD-890E-671C953AF48D}"/>
          </ac:picMkLst>
        </pc:picChg>
        <pc:picChg chg="add mod ord">
          <ac:chgData name="Bethany Bolen" userId="8e338a04f9f07398" providerId="LiveId" clId="{C42DFCF9-5A6B-46DF-B40F-F03A552A2A60}" dt="2020-09-05T04:07:33.290" v="174" actId="171"/>
          <ac:picMkLst>
            <pc:docMk/>
            <pc:sldMk cId="4116162979" sldId="434"/>
            <ac:picMk id="13" creationId="{EA088AFE-3F84-4B96-A54F-D14A57932745}"/>
          </ac:picMkLst>
        </pc:picChg>
        <pc:picChg chg="del">
          <ac:chgData name="Bethany Bolen" userId="8e338a04f9f07398" providerId="LiveId" clId="{C42DFCF9-5A6B-46DF-B40F-F03A552A2A60}" dt="2020-09-05T04:07:29.825" v="168" actId="478"/>
          <ac:picMkLst>
            <pc:docMk/>
            <pc:sldMk cId="4116162979" sldId="434"/>
            <ac:picMk id="1026" creationId="{00000000-0000-0000-0000-000000000000}"/>
          </ac:picMkLst>
        </pc:picChg>
      </pc:sldChg>
      <pc:sldChg chg="addSp delSp modSp mod">
        <pc:chgData name="Bethany Bolen" userId="8e338a04f9f07398" providerId="LiveId" clId="{C42DFCF9-5A6B-46DF-B40F-F03A552A2A60}" dt="2020-09-05T04:07:48.349" v="184" actId="478"/>
        <pc:sldMkLst>
          <pc:docMk/>
          <pc:sldMk cId="3339381845" sldId="435"/>
        </pc:sldMkLst>
        <pc:picChg chg="add mod ord">
          <ac:chgData name="Bethany Bolen" userId="8e338a04f9f07398" providerId="LiveId" clId="{C42DFCF9-5A6B-46DF-B40F-F03A552A2A60}" dt="2020-09-05T04:07:46.644" v="183" actId="167"/>
          <ac:picMkLst>
            <pc:docMk/>
            <pc:sldMk cId="3339381845" sldId="435"/>
            <ac:picMk id="6" creationId="{DA0BFFFD-DBB1-4CBD-99F1-EAB36AEBB208}"/>
          </ac:picMkLst>
        </pc:picChg>
        <pc:picChg chg="del">
          <ac:chgData name="Bethany Bolen" userId="8e338a04f9f07398" providerId="LiveId" clId="{C42DFCF9-5A6B-46DF-B40F-F03A552A2A60}" dt="2020-09-05T04:07:48.349" v="184" actId="478"/>
          <ac:picMkLst>
            <pc:docMk/>
            <pc:sldMk cId="3339381845" sldId="435"/>
            <ac:picMk id="7" creationId="{00000000-0000-0000-0000-000000000000}"/>
          </ac:picMkLst>
        </pc:picChg>
      </pc:sldChg>
      <pc:sldChg chg="addSp delSp modSp mod">
        <pc:chgData name="Bethany Bolen" userId="8e338a04f9f07398" providerId="LiveId" clId="{C42DFCF9-5A6B-46DF-B40F-F03A552A2A60}" dt="2020-09-05T04:08:13.354" v="196" actId="478"/>
        <pc:sldMkLst>
          <pc:docMk/>
          <pc:sldMk cId="4087407361" sldId="440"/>
        </pc:sldMkLst>
        <pc:picChg chg="add mod ord">
          <ac:chgData name="Bethany Bolen" userId="8e338a04f9f07398" providerId="LiveId" clId="{C42DFCF9-5A6B-46DF-B40F-F03A552A2A60}" dt="2020-09-05T04:08:11.299" v="195" actId="167"/>
          <ac:picMkLst>
            <pc:docMk/>
            <pc:sldMk cId="4087407361" sldId="440"/>
            <ac:picMk id="3" creationId="{B074C7C1-75BC-4828-BA4C-D33FD13748C0}"/>
          </ac:picMkLst>
        </pc:picChg>
        <pc:picChg chg="add del">
          <ac:chgData name="Bethany Bolen" userId="8e338a04f9f07398" providerId="LiveId" clId="{C42DFCF9-5A6B-46DF-B40F-F03A552A2A60}" dt="2020-09-05T04:08:13.354" v="196" actId="478"/>
          <ac:picMkLst>
            <pc:docMk/>
            <pc:sldMk cId="4087407361" sldId="440"/>
            <ac:picMk id="8" creationId="{7EF5E9F1-4408-4162-BB69-E76333F8F67B}"/>
          </ac:picMkLst>
        </pc:picChg>
      </pc:sldChg>
      <pc:sldChg chg="addSp delSp modSp mod">
        <pc:chgData name="Bethany Bolen" userId="8e338a04f9f07398" providerId="LiveId" clId="{C42DFCF9-5A6B-46DF-B40F-F03A552A2A60}" dt="2020-09-05T04:08:30.902" v="207" actId="478"/>
        <pc:sldMkLst>
          <pc:docMk/>
          <pc:sldMk cId="3495211481" sldId="441"/>
        </pc:sldMkLst>
        <pc:picChg chg="add mod ord">
          <ac:chgData name="Bethany Bolen" userId="8e338a04f9f07398" providerId="LiveId" clId="{C42DFCF9-5A6B-46DF-B40F-F03A552A2A60}" dt="2020-09-05T04:08:29.273" v="206" actId="167"/>
          <ac:picMkLst>
            <pc:docMk/>
            <pc:sldMk cId="3495211481" sldId="441"/>
            <ac:picMk id="6" creationId="{BD5E22A9-FD72-4563-B80D-C438210A9842}"/>
          </ac:picMkLst>
        </pc:picChg>
        <pc:picChg chg="del">
          <ac:chgData name="Bethany Bolen" userId="8e338a04f9f07398" providerId="LiveId" clId="{C42DFCF9-5A6B-46DF-B40F-F03A552A2A60}" dt="2020-09-05T04:08:30.902" v="207" actId="478"/>
          <ac:picMkLst>
            <pc:docMk/>
            <pc:sldMk cId="3495211481" sldId="441"/>
            <ac:picMk id="1026" creationId="{00000000-0000-0000-0000-000000000000}"/>
          </ac:picMkLst>
        </pc:picChg>
      </pc:sldChg>
      <pc:sldChg chg="addSp delSp modSp mod">
        <pc:chgData name="Bethany Bolen" userId="8e338a04f9f07398" providerId="LiveId" clId="{C42DFCF9-5A6B-46DF-B40F-F03A552A2A60}" dt="2020-09-05T04:08:37.013" v="212" actId="478"/>
        <pc:sldMkLst>
          <pc:docMk/>
          <pc:sldMk cId="2769502383" sldId="442"/>
        </pc:sldMkLst>
        <pc:picChg chg="add mod ord">
          <ac:chgData name="Bethany Bolen" userId="8e338a04f9f07398" providerId="LiveId" clId="{C42DFCF9-5A6B-46DF-B40F-F03A552A2A60}" dt="2020-09-05T04:08:35.789" v="211" actId="167"/>
          <ac:picMkLst>
            <pc:docMk/>
            <pc:sldMk cId="2769502383" sldId="442"/>
            <ac:picMk id="9" creationId="{FFC660C5-0FDE-40AF-AA0F-7D3D91047DA9}"/>
          </ac:picMkLst>
        </pc:picChg>
        <pc:picChg chg="del">
          <ac:chgData name="Bethany Bolen" userId="8e338a04f9f07398" providerId="LiveId" clId="{C42DFCF9-5A6B-46DF-B40F-F03A552A2A60}" dt="2020-09-05T04:08:37.013" v="212" actId="478"/>
          <ac:picMkLst>
            <pc:docMk/>
            <pc:sldMk cId="2769502383" sldId="442"/>
            <ac:picMk id="1026" creationId="{00000000-0000-0000-0000-000000000000}"/>
          </ac:picMkLst>
        </pc:picChg>
      </pc:sldChg>
      <pc:sldChg chg="addSp delSp modSp mod">
        <pc:chgData name="Bethany Bolen" userId="8e338a04f9f07398" providerId="LiveId" clId="{C42DFCF9-5A6B-46DF-B40F-F03A552A2A60}" dt="2020-09-05T04:08:56.280" v="226" actId="1035"/>
        <pc:sldMkLst>
          <pc:docMk/>
          <pc:sldMk cId="2313098116" sldId="446"/>
        </pc:sldMkLst>
        <pc:picChg chg="add mod ord">
          <ac:chgData name="Bethany Bolen" userId="8e338a04f9f07398" providerId="LiveId" clId="{C42DFCF9-5A6B-46DF-B40F-F03A552A2A60}" dt="2020-09-05T04:08:56.280" v="226" actId="1035"/>
          <ac:picMkLst>
            <pc:docMk/>
            <pc:sldMk cId="2313098116" sldId="446"/>
            <ac:picMk id="6" creationId="{CEC236F7-DBA7-48C3-8721-94E248E127FF}"/>
          </ac:picMkLst>
        </pc:picChg>
        <pc:picChg chg="del">
          <ac:chgData name="Bethany Bolen" userId="8e338a04f9f07398" providerId="LiveId" clId="{C42DFCF9-5A6B-46DF-B40F-F03A552A2A60}" dt="2020-09-05T04:08:53.913" v="222" actId="478"/>
          <ac:picMkLst>
            <pc:docMk/>
            <pc:sldMk cId="2313098116" sldId="446"/>
            <ac:picMk id="1026" creationId="{00000000-0000-0000-0000-000000000000}"/>
          </ac:picMkLst>
        </pc:picChg>
      </pc:sldChg>
      <pc:sldChg chg="addSp delSp modSp mod">
        <pc:chgData name="Bethany Bolen" userId="8e338a04f9f07398" providerId="LiveId" clId="{C42DFCF9-5A6B-46DF-B40F-F03A552A2A60}" dt="2020-09-05T04:08:48.263" v="217" actId="478"/>
        <pc:sldMkLst>
          <pc:docMk/>
          <pc:sldMk cId="2920908697" sldId="448"/>
        </pc:sldMkLst>
        <pc:picChg chg="add mod ord">
          <ac:chgData name="Bethany Bolen" userId="8e338a04f9f07398" providerId="LiveId" clId="{C42DFCF9-5A6B-46DF-B40F-F03A552A2A60}" dt="2020-09-05T04:08:46.940" v="216" actId="167"/>
          <ac:picMkLst>
            <pc:docMk/>
            <pc:sldMk cId="2920908697" sldId="448"/>
            <ac:picMk id="6" creationId="{6941D614-14E6-4845-B898-93C25465CA27}"/>
          </ac:picMkLst>
        </pc:picChg>
        <pc:picChg chg="del">
          <ac:chgData name="Bethany Bolen" userId="8e338a04f9f07398" providerId="LiveId" clId="{C42DFCF9-5A6B-46DF-B40F-F03A552A2A60}" dt="2020-09-05T04:08:48.263" v="217" actId="478"/>
          <ac:picMkLst>
            <pc:docMk/>
            <pc:sldMk cId="2920908697" sldId="448"/>
            <ac:picMk id="1026" creationId="{00000000-0000-0000-0000-000000000000}"/>
          </ac:picMkLst>
        </pc:picChg>
      </pc:sldChg>
      <pc:sldChg chg="addSp delSp modSp mod">
        <pc:chgData name="Bethany Bolen" userId="8e338a04f9f07398" providerId="LiveId" clId="{C42DFCF9-5A6B-46DF-B40F-F03A552A2A60}" dt="2020-09-05T04:09:42.631" v="245" actId="732"/>
        <pc:sldMkLst>
          <pc:docMk/>
          <pc:sldMk cId="3625713862" sldId="453"/>
        </pc:sldMkLst>
        <pc:picChg chg="del">
          <ac:chgData name="Bethany Bolen" userId="8e338a04f9f07398" providerId="LiveId" clId="{C42DFCF9-5A6B-46DF-B40F-F03A552A2A60}" dt="2020-09-05T04:09:26.522" v="241" actId="478"/>
          <ac:picMkLst>
            <pc:docMk/>
            <pc:sldMk cId="3625713862" sldId="453"/>
            <ac:picMk id="5" creationId="{00000000-0000-0000-0000-000000000000}"/>
          </ac:picMkLst>
        </pc:picChg>
        <pc:picChg chg="add mod ord modCrop">
          <ac:chgData name="Bethany Bolen" userId="8e338a04f9f07398" providerId="LiveId" clId="{C42DFCF9-5A6B-46DF-B40F-F03A552A2A60}" dt="2020-09-05T04:09:42.631" v="245" actId="732"/>
          <ac:picMkLst>
            <pc:docMk/>
            <pc:sldMk cId="3625713862" sldId="453"/>
            <ac:picMk id="7" creationId="{8576B0E3-3477-4121-8EEB-E7BF2669BECE}"/>
          </ac:picMkLst>
        </pc:picChg>
      </pc:sldChg>
      <pc:sldChg chg="addSp delSp modSp mod">
        <pc:chgData name="Bethany Bolen" userId="8e338a04f9f07398" providerId="LiveId" clId="{C42DFCF9-5A6B-46DF-B40F-F03A552A2A60}" dt="2020-09-05T04:10:17.828" v="255" actId="478"/>
        <pc:sldMkLst>
          <pc:docMk/>
          <pc:sldMk cId="3214825848" sldId="458"/>
        </pc:sldMkLst>
        <pc:picChg chg="add mod ord">
          <ac:chgData name="Bethany Bolen" userId="8e338a04f9f07398" providerId="LiveId" clId="{C42DFCF9-5A6B-46DF-B40F-F03A552A2A60}" dt="2020-09-05T04:10:10.136" v="254" actId="167"/>
          <ac:picMkLst>
            <pc:docMk/>
            <pc:sldMk cId="3214825848" sldId="458"/>
            <ac:picMk id="6" creationId="{54D28F14-8C7C-4126-82C3-F7D24B364DA0}"/>
          </ac:picMkLst>
        </pc:picChg>
        <pc:picChg chg="del">
          <ac:chgData name="Bethany Bolen" userId="8e338a04f9f07398" providerId="LiveId" clId="{C42DFCF9-5A6B-46DF-B40F-F03A552A2A60}" dt="2020-09-05T04:10:17.828" v="255" actId="478"/>
          <ac:picMkLst>
            <pc:docMk/>
            <pc:sldMk cId="3214825848" sldId="458"/>
            <ac:picMk id="3075"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12/26/2021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3" Type="http://schemas.openxmlformats.org/officeDocument/2006/relationships/hyperlink" Target="http://digitalcollections.nypl.org/items/510d47e2-f69d-a3d9-e040-e00a18064a99" TargetMode="External"/><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s://www.metmuseum.org/art/collection/search/543883"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hyperlink" Target="https://commons.wikimedia.org/wiki/File:The_Ford_of_River_Jordan.jpg"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digitalcollections.nypl.org/items/510d47dc-474f-a3d9-e040-e00a18064a99"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cs typeface="Times New Roman" charset="0"/>
              </a:rPr>
              <a:t>This relief was photographed at the Louvre Museum.</a:t>
            </a:r>
          </a:p>
          <a:p>
            <a:pPr eaLnBrk="1" hangingPunct="1">
              <a:spcBef>
                <a:spcPct val="0"/>
              </a:spcBef>
            </a:pPr>
            <a:endParaRPr lang="en-US" dirty="0">
              <a:cs typeface="Times New Roman" charset="0"/>
            </a:endParaRPr>
          </a:p>
          <a:p>
            <a:pPr eaLnBrk="1" hangingPunct="1">
              <a:spcBef>
                <a:spcPct val="0"/>
              </a:spcBef>
            </a:pPr>
            <a:r>
              <a:rPr lang="en-US" dirty="0"/>
              <a:t>tb0928196766</a:t>
            </a:r>
            <a:endParaRPr lang="en-US" dirty="0">
              <a:cs typeface="Times New Roman"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13243076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 provides another view of the countryside</a:t>
            </a:r>
            <a:r>
              <a:rPr lang="en-US" baseline="0" dirty="0"/>
              <a:t> surrounding Gibeah of Saul. The work being done in the foreground of this photo, taken in 1966, is foundation work for the anticipated palace of the king of Jordan. The project resulted in the destruction of the remains of Saul’s fortress at Gibeah but was never itself completed.</a:t>
            </a:r>
          </a:p>
          <a:p>
            <a:endParaRPr lang="en-US" dirty="0"/>
          </a:p>
          <a:p>
            <a:r>
              <a:rPr lang="en-US" dirty="0"/>
              <a:t>db6604081104</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156245283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Mephibosheth’s response showed deference to both </a:t>
            </a:r>
            <a:r>
              <a:rPr lang="en-US" sz="1200" dirty="0" err="1"/>
              <a:t>Ziba</a:t>
            </a:r>
            <a:r>
              <a:rPr lang="en-US" sz="1200" dirty="0"/>
              <a:t> and David, and it revealed a lack of greed or conceit. These ideas may be reflected in this image of a bowing Egyptian.</a:t>
            </a:r>
            <a:r>
              <a:rPr lang="en-US" sz="1200" baseline="0" dirty="0"/>
              <a:t> The frayed sticks held by the men in this relief are of unknown significance. </a:t>
            </a:r>
            <a:r>
              <a:rPr lang="en-US" sz="1200" dirty="0"/>
              <a:t>This image comes from The Metropolitan Museum of Art and is in the public domain. Source: https://www.metmuseum.org/art/collection/search/547735. </a:t>
            </a:r>
          </a:p>
          <a:p>
            <a:endParaRPr lang="en-US" sz="1200" dirty="0"/>
          </a:p>
          <a:p>
            <a:r>
              <a:rPr lang="en-US" sz="1200" dirty="0"/>
              <a:t>met547735</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54448330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err="1"/>
              <a:t>Rogelim</a:t>
            </a:r>
            <a:r>
              <a:rPr lang="en-US" b="0" baseline="0" dirty="0"/>
              <a:t> is only mentioned in connection with Barzillai the Gileadite who supplied David during his stay at Mahanaim and return to Jerusalem after the defeat of Absalom (</a:t>
            </a:r>
            <a:r>
              <a:rPr lang="de-DE" b="0" baseline="0" dirty="0"/>
              <a:t>2 Sam 17:27</a:t>
            </a:r>
            <a:r>
              <a:rPr lang="en-US" b="0" baseline="0" dirty="0"/>
              <a:t>). The site of Tell </a:t>
            </a:r>
            <a:r>
              <a:rPr lang="en-US" b="0" baseline="0" dirty="0" err="1"/>
              <a:t>Barsina</a:t>
            </a:r>
            <a:r>
              <a:rPr lang="en-US" b="0" baseline="0" dirty="0"/>
              <a:t> (0.3 mi [0.5 km] north of Mahanaim) is commonly associated with </a:t>
            </a:r>
            <a:r>
              <a:rPr lang="en-US" b="0" baseline="0" dirty="0" err="1"/>
              <a:t>Rogelim</a:t>
            </a:r>
            <a:r>
              <a:rPr lang="en-US" b="0" baseline="0" dirty="0"/>
              <a:t> on the basis of a connection with Wadi </a:t>
            </a:r>
            <a:r>
              <a:rPr lang="en-US" b="0" baseline="0" dirty="0" err="1"/>
              <a:t>er-Rujeileh</a:t>
            </a:r>
            <a:r>
              <a:rPr lang="en-US" b="0" baseline="0" dirty="0"/>
              <a:t> (e.g., Thompson 1992: 788, with earlier literature) and a possible connection between </a:t>
            </a:r>
            <a:r>
              <a:rPr lang="en-US" b="0" baseline="0" dirty="0" err="1"/>
              <a:t>Barsina</a:t>
            </a:r>
            <a:r>
              <a:rPr lang="en-US" b="0" baseline="0" dirty="0"/>
              <a:t> and Barzillai (suggested by Abel 1938: 437). Despite this, Glueck’s survey of the site only revealed Roman remains, which led him to suggest the Iron I fortress at </a:t>
            </a:r>
            <a:r>
              <a:rPr lang="en-US" sz="1200" b="0" i="0" u="none" strike="noStrike" kern="1200" baseline="0" dirty="0" err="1">
                <a:solidFill>
                  <a:schemeClr val="tx1"/>
                </a:solidFill>
                <a:latin typeface="+mn-lt"/>
                <a:ea typeface="+mn-ea"/>
                <a:cs typeface="+mn-cs"/>
              </a:rPr>
              <a:t>Zaharet</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Soq’ah</a:t>
            </a:r>
            <a:r>
              <a:rPr lang="en-US" sz="1200" b="0" i="0" u="none" strike="noStrike" kern="1200" baseline="0" dirty="0">
                <a:solidFill>
                  <a:schemeClr val="tx1"/>
                </a:solidFill>
                <a:latin typeface="+mn-lt"/>
                <a:ea typeface="+mn-ea"/>
                <a:cs typeface="+mn-cs"/>
              </a:rPr>
              <a:t> as the location for </a:t>
            </a:r>
            <a:r>
              <a:rPr lang="en-US" sz="1200" b="0" i="0" u="none" strike="noStrike" kern="1200" baseline="0" dirty="0" err="1">
                <a:solidFill>
                  <a:schemeClr val="tx1"/>
                </a:solidFill>
                <a:latin typeface="+mn-lt"/>
                <a:ea typeface="+mn-ea"/>
                <a:cs typeface="+mn-cs"/>
              </a:rPr>
              <a:t>Rogelim</a:t>
            </a:r>
            <a:r>
              <a:rPr lang="en-US" sz="1200" b="0" i="0" u="none" strike="noStrike" kern="1200" baseline="0" dirty="0">
                <a:solidFill>
                  <a:schemeClr val="tx1"/>
                </a:solidFill>
                <a:latin typeface="+mn-lt"/>
                <a:ea typeface="+mn-ea"/>
                <a:cs typeface="+mn-cs"/>
              </a:rPr>
              <a:t> (Glueck 1951: 176–77, cf. Thompson 1992: 788).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References</a:t>
            </a:r>
            <a:r>
              <a:rPr lang="en-US" sz="1200" b="0" i="0" u="none" strike="noStrike" kern="1200" baseline="0" dirty="0">
                <a:solidFill>
                  <a:schemeClr val="tx1"/>
                </a:solidFill>
                <a:latin typeface="+mn-lt"/>
                <a:ea typeface="+mn-ea"/>
                <a:cs typeface="+mn-cs"/>
              </a:rPr>
              <a:t>:</a:t>
            </a:r>
          </a:p>
          <a:p>
            <a:r>
              <a:rPr lang="en-US" dirty="0"/>
              <a:t>Abel, F. M.</a:t>
            </a:r>
          </a:p>
          <a:p>
            <a:pPr marL="685800" indent="-457200">
              <a:tabLst>
                <a:tab pos="685800" algn="l"/>
              </a:tabLst>
            </a:pPr>
            <a:r>
              <a:rPr lang="en-US" dirty="0"/>
              <a:t>1938	</a:t>
            </a:r>
            <a:r>
              <a:rPr lang="en-US" i="1" dirty="0"/>
              <a:t>Geographic de la Palestine,</a:t>
            </a:r>
            <a:r>
              <a:rPr lang="en-US" dirty="0"/>
              <a:t> vol. 2. Paris: </a:t>
            </a:r>
            <a:r>
              <a:rPr lang="en-US" dirty="0" err="1"/>
              <a:t>Librairie</a:t>
            </a:r>
            <a:r>
              <a:rPr lang="en-US" dirty="0"/>
              <a:t> </a:t>
            </a:r>
            <a:r>
              <a:rPr lang="en-US" dirty="0" err="1"/>
              <a:t>Lecoffre</a:t>
            </a:r>
            <a:r>
              <a:rPr lang="en-US" dirty="0"/>
              <a:t>, J. </a:t>
            </a:r>
            <a:r>
              <a:rPr lang="en-US" dirty="0" err="1"/>
              <a:t>Gabalda</a:t>
            </a:r>
            <a:r>
              <a:rPr lang="en-US" dirty="0"/>
              <a:t>.</a:t>
            </a:r>
            <a:endParaRPr lang="en-US" sz="1200" b="0" i="0" u="none" strike="noStrike" kern="1200" baseline="0" dirty="0">
              <a:solidFill>
                <a:schemeClr val="tx1"/>
              </a:solidFill>
              <a:latin typeface="+mn-lt"/>
              <a:ea typeface="+mn-ea"/>
              <a:cs typeface="+mn-cs"/>
            </a:endParaRPr>
          </a:p>
          <a:p>
            <a:r>
              <a:rPr lang="en-US" sz="1200" b="0" i="0" u="none" strike="noStrike" kern="1200" baseline="0" dirty="0" err="1">
                <a:solidFill>
                  <a:schemeClr val="tx1"/>
                </a:solidFill>
                <a:latin typeface="+mn-lt"/>
                <a:ea typeface="+mn-ea"/>
                <a:cs typeface="+mn-cs"/>
              </a:rPr>
              <a:t>Glueck</a:t>
            </a:r>
            <a:r>
              <a:rPr lang="en-US" sz="1200" b="0" i="0" u="none" strike="noStrike" kern="1200" baseline="0" dirty="0">
                <a:solidFill>
                  <a:schemeClr val="tx1"/>
                </a:solidFill>
                <a:latin typeface="+mn-lt"/>
                <a:ea typeface="+mn-ea"/>
                <a:cs typeface="+mn-cs"/>
              </a:rPr>
              <a:t>, N. </a:t>
            </a:r>
          </a:p>
          <a:p>
            <a:pPr marL="685800" indent="-457200">
              <a:tabLst>
                <a:tab pos="685800" algn="l"/>
              </a:tabLst>
            </a:pPr>
            <a:r>
              <a:rPr lang="en-US" sz="1200" b="0" i="0" u="none" strike="noStrike" kern="1200" baseline="0" dirty="0">
                <a:solidFill>
                  <a:schemeClr val="tx1"/>
                </a:solidFill>
                <a:latin typeface="+mn-lt"/>
                <a:ea typeface="+mn-ea"/>
                <a:cs typeface="+mn-cs"/>
              </a:rPr>
              <a:t>1951	</a:t>
            </a:r>
            <a:r>
              <a:rPr lang="en-US" sz="1200" b="0" i="1" u="none" strike="noStrike" kern="1200" baseline="0" dirty="0">
                <a:solidFill>
                  <a:schemeClr val="tx1"/>
                </a:solidFill>
                <a:latin typeface="+mn-lt"/>
                <a:ea typeface="+mn-ea"/>
                <a:cs typeface="+mn-cs"/>
              </a:rPr>
              <a:t>Explorations in Eastern Palestine IV. </a:t>
            </a:r>
            <a:r>
              <a:rPr lang="en-US" sz="1200" b="0" i="0" u="none" strike="noStrike" kern="1200" baseline="0" dirty="0">
                <a:solidFill>
                  <a:schemeClr val="tx1"/>
                </a:solidFill>
                <a:latin typeface="+mn-lt"/>
                <a:ea typeface="+mn-ea"/>
                <a:cs typeface="+mn-cs"/>
              </a:rPr>
              <a:t>Part 1. Annual of the American Schools</a:t>
            </a:r>
            <a:r>
              <a:rPr lang="en-US" sz="1200" b="0" i="0" u="none" strike="noStrike" kern="1200" dirty="0">
                <a:solidFill>
                  <a:schemeClr val="tx1"/>
                </a:solidFill>
                <a:latin typeface="+mn-lt"/>
                <a:ea typeface="+mn-ea"/>
                <a:cs typeface="+mn-cs"/>
              </a:rPr>
              <a:t> of </a:t>
            </a:r>
            <a:r>
              <a:rPr lang="en-US" sz="1200" b="0" i="0" u="none" strike="noStrike" kern="1200" baseline="0" dirty="0">
                <a:solidFill>
                  <a:schemeClr val="tx1"/>
                </a:solidFill>
                <a:latin typeface="+mn-lt"/>
                <a:ea typeface="+mn-ea"/>
                <a:cs typeface="+mn-cs"/>
              </a:rPr>
              <a:t>Oriental Research 25–28. New Haven: American Schools</a:t>
            </a:r>
            <a:r>
              <a:rPr lang="en-US" sz="1200" b="0" i="0" u="none" strike="noStrike" kern="1200" dirty="0">
                <a:solidFill>
                  <a:schemeClr val="tx1"/>
                </a:solidFill>
                <a:latin typeface="+mn-lt"/>
                <a:ea typeface="+mn-ea"/>
                <a:cs typeface="+mn-cs"/>
              </a:rPr>
              <a:t> of Oriental Research</a:t>
            </a:r>
            <a:r>
              <a:rPr lang="en-US" sz="1200" b="0" i="0" u="none" strike="noStrike" kern="1200" baseline="0" dirty="0">
                <a:solidFill>
                  <a:schemeClr val="tx1"/>
                </a:solidFill>
                <a:latin typeface="+mn-lt"/>
                <a:ea typeface="+mn-ea"/>
                <a:cs typeface="+mn-cs"/>
              </a:rPr>
              <a:t>.</a:t>
            </a:r>
            <a:endParaRPr lang="tr-TR" sz="1200" b="0" i="0" u="none" strike="noStrike" kern="1200" baseline="0" dirty="0">
              <a:solidFill>
                <a:schemeClr val="tx1"/>
              </a:solidFill>
              <a:latin typeface="+mn-lt"/>
              <a:ea typeface="+mn-ea"/>
              <a:cs typeface="+mn-cs"/>
            </a:endParaRPr>
          </a:p>
          <a:p>
            <a:r>
              <a:rPr lang="tr-TR" sz="1200" b="0" i="0" u="none" strike="noStrike" kern="1200" baseline="0" dirty="0">
                <a:solidFill>
                  <a:schemeClr val="tx1"/>
                </a:solidFill>
                <a:latin typeface="+mn-lt"/>
                <a:ea typeface="+mn-ea"/>
                <a:cs typeface="+mn-cs"/>
              </a:rPr>
              <a:t>Thompson, H.</a:t>
            </a:r>
            <a:r>
              <a:rPr lang="en-US" sz="1200" b="0" i="0" u="none" strike="noStrike" kern="1200" baseline="0" dirty="0">
                <a:solidFill>
                  <a:schemeClr val="tx1"/>
                </a:solidFill>
                <a:latin typeface="+mn-lt"/>
                <a:ea typeface="+mn-ea"/>
                <a:cs typeface="+mn-cs"/>
              </a:rPr>
              <a:t> </a:t>
            </a:r>
            <a:r>
              <a:rPr lang="tr-TR" sz="1200" b="0" i="0" u="none" strike="noStrike" kern="1200" baseline="0" dirty="0">
                <a:solidFill>
                  <a:schemeClr val="tx1"/>
                </a:solidFill>
                <a:latin typeface="+mn-lt"/>
                <a:ea typeface="+mn-ea"/>
                <a:cs typeface="+mn-cs"/>
              </a:rPr>
              <a:t>O.</a:t>
            </a:r>
            <a:endParaRPr lang="en-US" dirty="0"/>
          </a:p>
          <a:p>
            <a:pPr marL="685800" indent="-514350">
              <a:tabLst>
                <a:tab pos="685800" algn="l"/>
              </a:tabLst>
            </a:pPr>
            <a:r>
              <a:rPr lang="en-US" dirty="0"/>
              <a:t>1992	</a:t>
            </a:r>
            <a:r>
              <a:rPr lang="en-US" dirty="0" err="1"/>
              <a:t>Rogelim</a:t>
            </a:r>
            <a:r>
              <a:rPr lang="en-US" dirty="0"/>
              <a:t>. </a:t>
            </a:r>
            <a:r>
              <a:rPr lang="en-US" i="1" dirty="0"/>
              <a:t>Anchor Bible Dictionary, </a:t>
            </a:r>
            <a:r>
              <a:rPr lang="en-US" dirty="0"/>
              <a:t>vol. 5, ed. D. N. Freedman. New York: Doubleday.</a:t>
            </a:r>
            <a:endParaRPr lang="en-US" sz="1200" b="0" i="0" u="none" strike="noStrike" kern="1200" baseline="0" dirty="0">
              <a:solidFill>
                <a:schemeClr val="tx1"/>
              </a:solidFill>
              <a:latin typeface="+mn-lt"/>
              <a:ea typeface="+mn-ea"/>
              <a:cs typeface="+mn-cs"/>
            </a:endParaRPr>
          </a:p>
          <a:p>
            <a:pPr marL="0" indent="0">
              <a:buNone/>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tb060403043</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100592091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aerial</a:t>
            </a:r>
            <a:r>
              <a:rPr lang="en-US" baseline="0" dirty="0"/>
              <a:t> photo shows the southern end of the Jordan River, in roughly the same region where Barzillai would have helped David to cross. Due to heavy use of the water of the Jordan River further upstream today, little water actually makes it this far south. </a:t>
            </a:r>
            <a:r>
              <a:rPr lang="en-US" dirty="0"/>
              <a:t>The small amount of water that runs through the Jordan today cuts a channel into the broader valley.</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ws082718493</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132336596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1914.</a:t>
            </a:r>
          </a:p>
          <a:p>
            <a:endParaRPr lang="en-US" sz="1200" b="0" i="0" kern="1200" dirty="0">
              <a:solidFill>
                <a:schemeClr val="tx1"/>
              </a:solidFill>
              <a:effectLst/>
              <a:latin typeface="+mn-lt"/>
              <a:ea typeface="+mn-ea"/>
              <a:cs typeface="+mn-cs"/>
            </a:endParaRPr>
          </a:p>
          <a:p>
            <a:r>
              <a:rPr lang="en-US" dirty="0"/>
              <a:t>mat06341</a:t>
            </a:r>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72496412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a:t>
            </a:r>
            <a:r>
              <a:rPr lang="en-US" baseline="0" dirty="0"/>
              <a:t> list of items supplied by Barzillai is given in 2 Samuel 17:28-29. It included mostly food stuffs, but also bedding and utensils. The servants shown here are bringing live animals, a large wineskin, and covered dishes as gifts for the Persian king. This relief was photographed at the western staircase of the palace of Xerxes at Persepolis.</a:t>
            </a:r>
          </a:p>
          <a:p>
            <a:endParaRPr lang="en-US" baseline="0" dirty="0"/>
          </a:p>
          <a:p>
            <a:r>
              <a:rPr lang="en-US" dirty="0"/>
              <a:t>tb0506181213</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114992709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painted relief depicts a large offering of food items brought as a sacrifice. The man is identified by the inscription as a certain </a:t>
            </a:r>
            <a:r>
              <a:rPr lang="en-US" sz="1200" b="0" i="0" kern="1200" baseline="0" dirty="0" err="1">
                <a:solidFill>
                  <a:schemeClr val="tx1"/>
                </a:solidFill>
                <a:effectLst/>
                <a:latin typeface="+mn-lt"/>
                <a:ea typeface="+mn-ea"/>
                <a:cs typeface="+mn-cs"/>
              </a:rPr>
              <a:t>Imenhotepu</a:t>
            </a:r>
            <a:r>
              <a:rPr lang="en-US" sz="1200" b="0" i="0" kern="1200" baseline="0" dirty="0">
                <a:solidFill>
                  <a:schemeClr val="tx1"/>
                </a:solidFill>
                <a:effectLst/>
                <a:latin typeface="+mn-lt"/>
                <a:ea typeface="+mn-ea"/>
                <a:cs typeface="+mn-cs"/>
              </a:rPr>
              <a:t>, and the woman as his wife </a:t>
            </a:r>
            <a:r>
              <a:rPr lang="en-US" sz="1200" b="0" i="0" kern="1200" baseline="0" dirty="0" err="1">
                <a:solidFill>
                  <a:schemeClr val="tx1"/>
                </a:solidFill>
                <a:effectLst/>
                <a:latin typeface="+mn-lt"/>
                <a:ea typeface="+mn-ea"/>
                <a:cs typeface="+mn-cs"/>
              </a:rPr>
              <a:t>Bebi</a:t>
            </a:r>
            <a:r>
              <a:rPr lang="en-US" sz="1200" b="0" i="0" kern="1200" baseline="0" dirty="0">
                <a:solidFill>
                  <a:schemeClr val="tx1"/>
                </a:solidFill>
                <a:effectLst/>
                <a:latin typeface="+mn-lt"/>
                <a:ea typeface="+mn-ea"/>
                <a:cs typeface="+mn-cs"/>
              </a:rPr>
              <a:t>. The foods depicted include leeks, fruit, grains, bread, and a haunch of beef; two vessels with liquids are pictured below the table. These illustrate the variety of foods brought for David and his companions by Barzillai. This relief was photographed at the San Antonio Museum of Art</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dirty="0"/>
              <a:t>tb111716948</a:t>
            </a: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96239137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Bread was a staple</a:t>
            </a:r>
            <a:r>
              <a:rPr lang="en-US" baseline="0" dirty="0"/>
              <a:t> of the Iron Age diet, so much so that the word “bread” (Heb. </a:t>
            </a:r>
            <a:r>
              <a:rPr lang="en-US" i="1" baseline="0" dirty="0" err="1"/>
              <a:t>lechem</a:t>
            </a:r>
            <a:r>
              <a:rPr lang="en-US" baseline="0" dirty="0"/>
              <a:t>, </a:t>
            </a:r>
            <a:r>
              <a:rPr lang="he-IL" sz="1200" b="0" i="0" u="none" strike="noStrike" kern="1200" baseline="0" dirty="0">
                <a:solidFill>
                  <a:schemeClr val="tx1"/>
                </a:solidFill>
                <a:latin typeface="+mn-lt"/>
                <a:ea typeface="+mn-ea"/>
                <a:cs typeface="+mn-cs"/>
              </a:rPr>
              <a:t>לֶחֶם</a:t>
            </a:r>
            <a:r>
              <a:rPr lang="en-US" baseline="0" dirty="0"/>
              <a:t>) is often used to refer to food generally.</a:t>
            </a:r>
          </a:p>
          <a:p>
            <a:endParaRPr lang="en-US" dirty="0"/>
          </a:p>
          <a:p>
            <a:r>
              <a:rPr lang="en-US" dirty="0"/>
              <a:t>tb061116157</a:t>
            </a:r>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96239137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a:t>
            </a:r>
            <a:r>
              <a:rPr lang="en-US" sz="1200" b="0" i="0" kern="1200" baseline="0" dirty="0">
                <a:solidFill>
                  <a:schemeClr val="tx1"/>
                </a:solidFill>
                <a:effectLst/>
                <a:latin typeface="+mn-lt"/>
                <a:ea typeface="+mn-ea"/>
                <a:cs typeface="+mn-cs"/>
              </a:rPr>
              <a:t> American Colony photograph was taken </a:t>
            </a:r>
            <a:r>
              <a:rPr lang="en-US" sz="1200" b="0" i="0" kern="1200" dirty="0">
                <a:solidFill>
                  <a:schemeClr val="tx1"/>
                </a:solidFill>
                <a:effectLst/>
                <a:latin typeface="+mn-lt"/>
                <a:ea typeface="+mn-ea"/>
                <a:cs typeface="+mn-cs"/>
              </a:rPr>
              <a:t>between 1898 and 1946.</a:t>
            </a:r>
          </a:p>
          <a:p>
            <a:endParaRPr lang="en-US" sz="1200" b="0" i="0" kern="1200" dirty="0">
              <a:solidFill>
                <a:schemeClr val="tx1"/>
              </a:solidFill>
              <a:effectLst/>
              <a:latin typeface="+mn-lt"/>
              <a:ea typeface="+mn-ea"/>
              <a:cs typeface="+mn-cs"/>
            </a:endParaRPr>
          </a:p>
          <a:p>
            <a:r>
              <a:rPr lang="en-US" sz="1200" dirty="0"/>
              <a:t>mat10148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96239137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best identification of Mahanaim is Tell </a:t>
            </a:r>
            <a:r>
              <a:rPr lang="en-US" sz="1200" dirty="0" err="1"/>
              <a:t>adh-Dhahab</a:t>
            </a:r>
            <a:r>
              <a:rPr lang="en-US" sz="1200" dirty="0"/>
              <a:t> ash-</a:t>
            </a:r>
            <a:r>
              <a:rPr lang="en-US" sz="1200" dirty="0" err="1"/>
              <a:t>Sharqiyya</a:t>
            </a:r>
            <a:r>
              <a:rPr lang="en-US" sz="1200" dirty="0"/>
              <a:t> (east), and Penuel is located Tell </a:t>
            </a:r>
            <a:r>
              <a:rPr lang="en-US" sz="1200" dirty="0" err="1"/>
              <a:t>adh-Dhahab</a:t>
            </a:r>
            <a:r>
              <a:rPr lang="en-US" sz="1200" dirty="0"/>
              <a:t> al-</a:t>
            </a:r>
            <a:r>
              <a:rPr lang="en-US" sz="1200" dirty="0" err="1"/>
              <a:t>Garbiyya</a:t>
            </a:r>
            <a:r>
              <a:rPr lang="en-US" sz="1200" dirty="0"/>
              <a:t> (west). Tell </a:t>
            </a:r>
            <a:r>
              <a:rPr lang="en-US" sz="1200" dirty="0" err="1"/>
              <a:t>adh-Dhahab</a:t>
            </a:r>
            <a:r>
              <a:rPr lang="en-US" sz="1200" dirty="0"/>
              <a:t> ash-</a:t>
            </a:r>
            <a:r>
              <a:rPr lang="en-US" sz="1200" dirty="0" err="1"/>
              <a:t>Sharqiyya</a:t>
            </a:r>
            <a:r>
              <a:rPr lang="en-US" sz="1200" dirty="0"/>
              <a:t> is shown in this picture; Penuel is off the edge of the photo to the right.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tb031701146</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734948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David’s forces had not</a:t>
            </a:r>
            <a:r>
              <a:rPr lang="en-US" baseline="0" dirty="0"/>
              <a:t> been victorious, David’s family and the rest of his supporters would have become captives of Absalom’s party. As Joab points out, many likely would have died. This relief comes from the palace of Ashurbanipal at Nineveh. It shows people being marched away as captives after losing a battle with the Assyrian army. The captives include women and children. </a:t>
            </a:r>
            <a:r>
              <a:rPr lang="en-US" dirty="0"/>
              <a:t>This relief was photographed</a:t>
            </a:r>
            <a:r>
              <a:rPr lang="en-US" baseline="0" dirty="0"/>
              <a:t> at the British Museum.</a:t>
            </a:r>
            <a:endParaRPr lang="en-US" dirty="0"/>
          </a:p>
          <a:p>
            <a:endParaRPr lang="en-US" dirty="0"/>
          </a:p>
          <a:p>
            <a:r>
              <a:rPr lang="en-US" dirty="0"/>
              <a:t>adr1805170971</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85072614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This photo was taken from Tell </a:t>
            </a:r>
            <a:r>
              <a:rPr lang="en-US" sz="1200" dirty="0" err="1"/>
              <a:t>adh-Dhahab</a:t>
            </a:r>
            <a:r>
              <a:rPr lang="en-US" sz="1200" dirty="0"/>
              <a:t> al-</a:t>
            </a:r>
            <a:r>
              <a:rPr lang="en-US" sz="1200" dirty="0" err="1"/>
              <a:t>Garbiyya</a:t>
            </a:r>
            <a:r>
              <a:rPr lang="en-US" sz="1200" dirty="0"/>
              <a:t> (Penuel?).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tb030815334</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143151844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city</a:t>
            </a:r>
            <a:r>
              <a:rPr lang="en-US" baseline="0" dirty="0"/>
              <a:t> of Jerusalem, also known as the City of David, was located at this time on the spur south of what later became the Temple Mount. </a:t>
            </a:r>
            <a:r>
              <a:rPr lang="en-US" dirty="0"/>
              <a:t>The next slide includes labels.</a:t>
            </a:r>
          </a:p>
          <a:p>
            <a:endParaRPr lang="en-US" dirty="0"/>
          </a:p>
          <a:p>
            <a:r>
              <a:rPr lang="en-US" dirty="0"/>
              <a:t>ws022215477</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90029122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city</a:t>
            </a:r>
            <a:r>
              <a:rPr lang="en-US" baseline="0" dirty="0"/>
              <a:t> of Jerusalem, also known as the City of David, was located at this time on the spur south of what later became the Temple Mount. </a:t>
            </a:r>
          </a:p>
          <a:p>
            <a:endParaRPr lang="en-US" baseline="0" dirty="0"/>
          </a:p>
          <a:p>
            <a:r>
              <a:rPr lang="en-US" dirty="0"/>
              <a:t>ws022215477</a:t>
            </a:r>
          </a:p>
        </p:txBody>
      </p:sp>
      <p:sp>
        <p:nvSpPr>
          <p:cNvPr id="4" name="Slide Number Placeholder 3"/>
          <p:cNvSpPr>
            <a:spLocks noGrp="1"/>
          </p:cNvSpPr>
          <p:nvPr>
            <p:ph type="sldNum" sz="quarter" idx="10"/>
          </p:nvPr>
        </p:nvSpPr>
        <p:spPr/>
        <p:txBody>
          <a:bodyPr/>
          <a:lstStyle/>
          <a:p>
            <a:fld id="{4E4946A3-FD68-4E77-9DEF-1E7536A4AD96}" type="slidenum">
              <a:rPr lang="en-US" smtClean="0"/>
              <a:t>112</a:t>
            </a:fld>
            <a:endParaRPr lang="en-US"/>
          </a:p>
        </p:txBody>
      </p:sp>
    </p:spTree>
    <p:extLst>
      <p:ext uri="{BB962C8B-B14F-4D97-AF65-F5344CB8AC3E}">
        <p14:creationId xmlns:p14="http://schemas.microsoft.com/office/powerpoint/2010/main" val="90029122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mat06330</a:t>
            </a:r>
          </a:p>
        </p:txBody>
      </p:sp>
      <p:sp>
        <p:nvSpPr>
          <p:cNvPr id="4" name="Slide Number Placeholder 3"/>
          <p:cNvSpPr>
            <a:spLocks noGrp="1"/>
          </p:cNvSpPr>
          <p:nvPr>
            <p:ph type="sldNum" sz="quarter" idx="10"/>
          </p:nvPr>
        </p:nvSpPr>
        <p:spPr/>
        <p:txBody>
          <a:bodyPr/>
          <a:lstStyle/>
          <a:p>
            <a:fld id="{4E4946A3-FD68-4E77-9DEF-1E7536A4AD96}" type="slidenum">
              <a:rPr lang="en-US" smtClean="0"/>
              <a:t>113</a:t>
            </a:fld>
            <a:endParaRPr lang="en-US"/>
          </a:p>
        </p:txBody>
      </p:sp>
    </p:spTree>
    <p:extLst>
      <p:ext uri="{BB962C8B-B14F-4D97-AF65-F5344CB8AC3E}">
        <p14:creationId xmlns:p14="http://schemas.microsoft.com/office/powerpoint/2010/main" val="126062169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plaque was photographed at the Epidaurus Museum in Greece.</a:t>
            </a:r>
          </a:p>
          <a:p>
            <a:endParaRPr lang="en-US" dirty="0"/>
          </a:p>
          <a:p>
            <a:r>
              <a:rPr lang="en-US" dirty="0"/>
              <a:t>tb050903092</a:t>
            </a:r>
          </a:p>
        </p:txBody>
      </p:sp>
      <p:sp>
        <p:nvSpPr>
          <p:cNvPr id="4" name="Slide Number Placeholder 3"/>
          <p:cNvSpPr>
            <a:spLocks noGrp="1"/>
          </p:cNvSpPr>
          <p:nvPr>
            <p:ph type="sldNum" sz="quarter" idx="10"/>
          </p:nvPr>
        </p:nvSpPr>
        <p:spPr/>
        <p:txBody>
          <a:bodyPr/>
          <a:lstStyle/>
          <a:p>
            <a:fld id="{4E4946A3-FD68-4E77-9DEF-1E7536A4AD96}" type="slidenum">
              <a:rPr lang="en-US" smtClean="0"/>
              <a:t>114</a:t>
            </a:fld>
            <a:endParaRPr lang="en-US"/>
          </a:p>
        </p:txBody>
      </p:sp>
    </p:spTree>
    <p:extLst>
      <p:ext uri="{BB962C8B-B14F-4D97-AF65-F5344CB8AC3E}">
        <p14:creationId xmlns:p14="http://schemas.microsoft.com/office/powerpoint/2010/main" val="189269624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Istanbul</a:t>
            </a:r>
            <a:r>
              <a:rPr lang="en-US" baseline="0" dirty="0"/>
              <a:t> Museum of the Ancient Orient. </a:t>
            </a:r>
            <a:endParaRPr lang="en-US" dirty="0"/>
          </a:p>
          <a:p>
            <a:endParaRPr lang="en-US" dirty="0"/>
          </a:p>
          <a:p>
            <a:r>
              <a:rPr lang="en-US" dirty="0"/>
              <a:t>jc1229149050</a:t>
            </a:r>
          </a:p>
        </p:txBody>
      </p:sp>
      <p:sp>
        <p:nvSpPr>
          <p:cNvPr id="4" name="Slide Number Placeholder 3"/>
          <p:cNvSpPr>
            <a:spLocks noGrp="1"/>
          </p:cNvSpPr>
          <p:nvPr>
            <p:ph type="sldNum" sz="quarter" idx="10"/>
          </p:nvPr>
        </p:nvSpPr>
        <p:spPr/>
        <p:txBody>
          <a:bodyPr/>
          <a:lstStyle/>
          <a:p>
            <a:fld id="{4E4946A3-FD68-4E77-9DEF-1E7536A4AD96}" type="slidenum">
              <a:rPr lang="en-US" smtClean="0"/>
              <a:t>115</a:t>
            </a:fld>
            <a:endParaRPr lang="en-US"/>
          </a:p>
        </p:txBody>
      </p:sp>
    </p:spTree>
    <p:extLst>
      <p:ext uri="{BB962C8B-B14F-4D97-AF65-F5344CB8AC3E}">
        <p14:creationId xmlns:p14="http://schemas.microsoft.com/office/powerpoint/2010/main" val="96403750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banquet scene depicts eating, drinking, music, and entertainment, the kinds of things that Barzillai claims to no longer be able to enjoy. This relief was photographed at the Getty Villa in southern California.</a:t>
            </a:r>
            <a:endParaRPr lang="en-US" dirty="0"/>
          </a:p>
          <a:p>
            <a:endParaRPr lang="en-US" dirty="0"/>
          </a:p>
          <a:p>
            <a:r>
              <a:rPr lang="en-US" dirty="0"/>
              <a:t>tb100919345</a:t>
            </a:r>
          </a:p>
        </p:txBody>
      </p:sp>
      <p:sp>
        <p:nvSpPr>
          <p:cNvPr id="4" name="Slide Number Placeholder 3"/>
          <p:cNvSpPr>
            <a:spLocks noGrp="1"/>
          </p:cNvSpPr>
          <p:nvPr>
            <p:ph type="sldNum" sz="quarter" idx="10"/>
          </p:nvPr>
        </p:nvSpPr>
        <p:spPr/>
        <p:txBody>
          <a:bodyPr/>
          <a:lstStyle/>
          <a:p>
            <a:fld id="{4E4946A3-FD68-4E77-9DEF-1E7536A4AD96}" type="slidenum">
              <a:rPr lang="en-US" smtClean="0"/>
              <a:t>116</a:t>
            </a:fld>
            <a:endParaRPr lang="en-US"/>
          </a:p>
        </p:txBody>
      </p:sp>
    </p:spTree>
    <p:extLst>
      <p:ext uri="{BB962C8B-B14F-4D97-AF65-F5344CB8AC3E}">
        <p14:creationId xmlns:p14="http://schemas.microsoft.com/office/powerpoint/2010/main" val="48966916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relief illustrates one of the ways in which a king might reward someone who performed well in battle or served the king in some extraordinary way. In this case, the man being rewarded in Horemheb, a military leader who eventually came to the throne himself (r. 1319–1292 BC). He is being rewarded with numerous golden collars, an item that the kings of the 18th dynasty were fond of giving on special occasions. This relief </a:t>
            </a:r>
            <a:r>
              <a:rPr lang="en-US" dirty="0"/>
              <a:t>was </a:t>
            </a:r>
            <a:r>
              <a:rPr lang="en-US" baseline="0" dirty="0"/>
              <a:t>photographed at the </a:t>
            </a:r>
            <a:r>
              <a:rPr lang="en-US" dirty="0"/>
              <a:t>National Museum of Antiquities (Rijksmuseum van Oudheden) in Leiden.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adr1805205628</a:t>
            </a:r>
          </a:p>
        </p:txBody>
      </p:sp>
      <p:sp>
        <p:nvSpPr>
          <p:cNvPr id="4" name="Slide Number Placeholder 3"/>
          <p:cNvSpPr>
            <a:spLocks noGrp="1"/>
          </p:cNvSpPr>
          <p:nvPr>
            <p:ph type="sldNum" sz="quarter" idx="10"/>
          </p:nvPr>
        </p:nvSpPr>
        <p:spPr/>
        <p:txBody>
          <a:bodyPr/>
          <a:lstStyle/>
          <a:p>
            <a:fld id="{4E4946A3-FD68-4E77-9DEF-1E7536A4AD96}" type="slidenum">
              <a:rPr lang="en-US" smtClean="0"/>
              <a:t>117</a:t>
            </a:fld>
            <a:endParaRPr lang="en-US"/>
          </a:p>
        </p:txBody>
      </p:sp>
    </p:spTree>
    <p:extLst>
      <p:ext uri="{BB962C8B-B14F-4D97-AF65-F5344CB8AC3E}">
        <p14:creationId xmlns:p14="http://schemas.microsoft.com/office/powerpoint/2010/main" val="102856189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Barzillai was from a town called </a:t>
            </a:r>
            <a:r>
              <a:rPr lang="en-US" dirty="0" err="1"/>
              <a:t>Rogelim</a:t>
            </a:r>
            <a:r>
              <a:rPr lang="en-US" baseline="0" dirty="0"/>
              <a:t> (2 Sam 17:27; 19:31), which has not yet been identified by archaeologists. Some Bible geographers believe that it was at the northern edge of Gilead, some distance from David’s refuge at Mahanaim. This photo shows some of the beautiful countryside of northern Gilead during the spring. It was taken in the vicinity of Tell </a:t>
            </a:r>
            <a:r>
              <a:rPr lang="en-US" baseline="0" dirty="0" err="1"/>
              <a:t>Ziraa</a:t>
            </a:r>
            <a:r>
              <a:rPr lang="en-US" baseline="0" dirty="0"/>
              <a:t>, southeast of the Sea of Galilee. Excavations at Tell </a:t>
            </a:r>
            <a:r>
              <a:rPr lang="en-US" baseline="0" dirty="0" err="1"/>
              <a:t>Ziraa</a:t>
            </a:r>
            <a:r>
              <a:rPr lang="en-US" baseline="0" dirty="0"/>
              <a:t> have revealed almost continuous occupation from the Early Bronze Age through the Islamic period.</a:t>
            </a:r>
            <a:endParaRPr lang="en-US" dirty="0"/>
          </a:p>
          <a:p>
            <a:pPr marL="228600" marR="0" indent="-228600" algn="l" defTabSz="914400" rtl="0" eaLnBrk="1" fontAlgn="auto" latinLnBrk="0" hangingPunct="1">
              <a:lnSpc>
                <a:spcPct val="100000"/>
              </a:lnSpc>
              <a:spcBef>
                <a:spcPts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ts val="0"/>
              </a:spcBef>
              <a:spcAft>
                <a:spcPts val="0"/>
              </a:spcAft>
              <a:buClrTx/>
              <a:buSzTx/>
              <a:buFontTx/>
              <a:buNone/>
              <a:tabLst/>
              <a:defRPr/>
            </a:pPr>
            <a:r>
              <a:rPr lang="en-US" dirty="0"/>
              <a:t>tb030915589</a:t>
            </a:r>
          </a:p>
        </p:txBody>
      </p:sp>
      <p:sp>
        <p:nvSpPr>
          <p:cNvPr id="4" name="Slide Number Placeholder 3"/>
          <p:cNvSpPr>
            <a:spLocks noGrp="1"/>
          </p:cNvSpPr>
          <p:nvPr>
            <p:ph type="sldNum" sz="quarter" idx="10"/>
          </p:nvPr>
        </p:nvSpPr>
        <p:spPr/>
        <p:txBody>
          <a:bodyPr/>
          <a:lstStyle/>
          <a:p>
            <a:fld id="{4E4946A3-FD68-4E77-9DEF-1E7536A4AD96}" type="slidenum">
              <a:rPr lang="en-US" smtClean="0"/>
              <a:t>118</a:t>
            </a:fld>
            <a:endParaRPr lang="en-US"/>
          </a:p>
        </p:txBody>
      </p:sp>
    </p:spTree>
    <p:extLst>
      <p:ext uri="{BB962C8B-B14F-4D97-AF65-F5344CB8AC3E}">
        <p14:creationId xmlns:p14="http://schemas.microsoft.com/office/powerpoint/2010/main" val="98149057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Tombs in the Iron Age</a:t>
            </a:r>
            <a:r>
              <a:rPr lang="en-US" baseline="0" dirty="0"/>
              <a:t> were typically cut into bedrock. This example is at Beth Shemesh, in the foothills west of Jerusalem.</a:t>
            </a:r>
            <a:endParaRPr lang="en-US" dirty="0"/>
          </a:p>
          <a:p>
            <a:endParaRPr lang="en-US" dirty="0"/>
          </a:p>
          <a:p>
            <a:r>
              <a:rPr lang="en-US" dirty="0"/>
              <a:t>tb051804683</a:t>
            </a:r>
          </a:p>
        </p:txBody>
      </p:sp>
      <p:sp>
        <p:nvSpPr>
          <p:cNvPr id="4" name="Slide Number Placeholder 3"/>
          <p:cNvSpPr>
            <a:spLocks noGrp="1"/>
          </p:cNvSpPr>
          <p:nvPr>
            <p:ph type="sldNum" sz="quarter" idx="10"/>
          </p:nvPr>
        </p:nvSpPr>
        <p:spPr/>
        <p:txBody>
          <a:bodyPr/>
          <a:lstStyle/>
          <a:p>
            <a:fld id="{4E4946A3-FD68-4E77-9DEF-1E7536A4AD96}" type="slidenum">
              <a:rPr lang="en-US" smtClean="0"/>
              <a:t>119</a:t>
            </a:fld>
            <a:endParaRPr lang="en-US"/>
          </a:p>
        </p:txBody>
      </p:sp>
    </p:spTree>
    <p:extLst>
      <p:ext uri="{BB962C8B-B14F-4D97-AF65-F5344CB8AC3E}">
        <p14:creationId xmlns:p14="http://schemas.microsoft.com/office/powerpoint/2010/main" val="1353833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 photograph was taken between 1898 and 1946.</a:t>
            </a:r>
          </a:p>
          <a:p>
            <a:endParaRPr lang="en-US" dirty="0"/>
          </a:p>
          <a:p>
            <a:r>
              <a:rPr lang="en-US" dirty="0"/>
              <a:t>mat04624</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85072614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err="1">
                <a:solidFill>
                  <a:schemeClr val="tx1"/>
                </a:solidFill>
                <a:latin typeface="+mn-lt"/>
                <a:ea typeface="+mn-ea"/>
                <a:cs typeface="+mn-cs"/>
              </a:rPr>
              <a:t>Chimham</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Kimham</a:t>
            </a:r>
            <a:r>
              <a:rPr lang="en-US" sz="1200" b="0" i="0" u="none" strike="noStrike" kern="1200" baseline="0" dirty="0">
                <a:solidFill>
                  <a:schemeClr val="tx1"/>
                </a:solidFill>
                <a:latin typeface="+mn-lt"/>
                <a:ea typeface="+mn-ea"/>
                <a:cs typeface="+mn-cs"/>
              </a:rPr>
              <a:t>) was probably the son of Barzillai (so Josephus, </a:t>
            </a:r>
            <a:r>
              <a:rPr lang="en-US" sz="1200" b="0" i="1" u="none" strike="noStrike" kern="1200" baseline="0" dirty="0">
                <a:solidFill>
                  <a:schemeClr val="tx1"/>
                </a:solidFill>
                <a:latin typeface="+mn-lt"/>
                <a:ea typeface="+mn-ea"/>
                <a:cs typeface="+mn-cs"/>
              </a:rPr>
              <a:t>Ant</a:t>
            </a:r>
            <a:r>
              <a:rPr lang="en-US" sz="1200" b="0" i="0" u="none" strike="noStrike" kern="1200" baseline="0" dirty="0">
                <a:solidFill>
                  <a:schemeClr val="tx1"/>
                </a:solidFill>
                <a:latin typeface="+mn-lt"/>
                <a:ea typeface="+mn-ea"/>
                <a:cs typeface="+mn-cs"/>
              </a:rPr>
              <a:t>. 7.11.4), or possibly another close relative. This American Colony photo was taken </a:t>
            </a:r>
            <a:r>
              <a:rPr lang="en-US" dirty="0"/>
              <a:t>between 1898 and 1946.</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dirty="0"/>
              <a:t>mat06333</a:t>
            </a:r>
          </a:p>
        </p:txBody>
      </p:sp>
      <p:sp>
        <p:nvSpPr>
          <p:cNvPr id="4" name="Slide Number Placeholder 3"/>
          <p:cNvSpPr>
            <a:spLocks noGrp="1"/>
          </p:cNvSpPr>
          <p:nvPr>
            <p:ph type="sldNum" sz="quarter" idx="10"/>
          </p:nvPr>
        </p:nvSpPr>
        <p:spPr/>
        <p:txBody>
          <a:bodyPr/>
          <a:lstStyle/>
          <a:p>
            <a:fld id="{4E4946A3-FD68-4E77-9DEF-1E7536A4AD96}" type="slidenum">
              <a:rPr lang="en-US" smtClean="0"/>
              <a:t>120</a:t>
            </a:fld>
            <a:endParaRPr lang="en-US"/>
          </a:p>
        </p:txBody>
      </p:sp>
    </p:spTree>
    <p:extLst>
      <p:ext uri="{BB962C8B-B14F-4D97-AF65-F5344CB8AC3E}">
        <p14:creationId xmlns:p14="http://schemas.microsoft.com/office/powerpoint/2010/main" val="206089673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relief depicts an Assyrian officer (right)</a:t>
            </a:r>
            <a:r>
              <a:rPr lang="en-US" baseline="0" dirty="0"/>
              <a:t> rewarding a soldier by placing a bracelet on his wrist. The relief </a:t>
            </a:r>
            <a:r>
              <a:rPr lang="en-US" dirty="0"/>
              <a:t>comes from the palace of Ashurbanipal at Nineveh. It was photographed at the</a:t>
            </a:r>
            <a:r>
              <a:rPr lang="en-US" baseline="0" dirty="0"/>
              <a:t> British Museum.</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adr1805195289</a:t>
            </a:r>
          </a:p>
        </p:txBody>
      </p:sp>
      <p:sp>
        <p:nvSpPr>
          <p:cNvPr id="4" name="Slide Number Placeholder 3"/>
          <p:cNvSpPr>
            <a:spLocks noGrp="1"/>
          </p:cNvSpPr>
          <p:nvPr>
            <p:ph type="sldNum" sz="quarter" idx="10"/>
          </p:nvPr>
        </p:nvSpPr>
        <p:spPr/>
        <p:txBody>
          <a:bodyPr/>
          <a:lstStyle/>
          <a:p>
            <a:fld id="{4E4946A3-FD68-4E77-9DEF-1E7536A4AD96}" type="slidenum">
              <a:rPr lang="en-US" smtClean="0"/>
              <a:t>121</a:t>
            </a:fld>
            <a:endParaRPr lang="en-US"/>
          </a:p>
        </p:txBody>
      </p:sp>
    </p:spTree>
    <p:extLst>
      <p:ext uri="{BB962C8B-B14F-4D97-AF65-F5344CB8AC3E}">
        <p14:creationId xmlns:p14="http://schemas.microsoft.com/office/powerpoint/2010/main" val="102856189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text appears to state that,</a:t>
            </a:r>
            <a:r>
              <a:rPr lang="en-US" baseline="0" dirty="0"/>
              <a:t> despite his age, Barzillai accompanied David across the ford of the Jordan before being kissed, blessed, and sent home by David. Another possibility is that a Hebrew summary (v. 39a) precedes a more detailed account (v. 39b); this may be supported by the report of David’s crossing with </a:t>
            </a:r>
            <a:r>
              <a:rPr lang="en-US" baseline="0" dirty="0" err="1"/>
              <a:t>Chimham</a:t>
            </a:r>
            <a:r>
              <a:rPr lang="en-US" baseline="0" dirty="0"/>
              <a:t> in verse 40 (Long 2020: 426). The next slide includes labels.</a:t>
            </a:r>
            <a:endParaRPr lang="en-US" dirty="0"/>
          </a:p>
          <a:p>
            <a:endParaRPr lang="en-US" dirty="0"/>
          </a:p>
          <a:p>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Long, V. Philips. </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2020	</a:t>
            </a:r>
            <a:r>
              <a:rPr lang="en-US" i="1" dirty="0"/>
              <a:t>1 and 2 Samuel: An Introduction and Commentary.</a:t>
            </a:r>
            <a:r>
              <a:rPr lang="en-US" i="0" dirty="0"/>
              <a:t> Tyndale Old Testament Commentaries. Downers Grove, IL: IVP Academic.</a:t>
            </a:r>
            <a:endParaRPr lang="en-US" dirty="0"/>
          </a:p>
          <a:p>
            <a:endParaRPr lang="en-US" dirty="0"/>
          </a:p>
          <a:p>
            <a:r>
              <a:rPr lang="en-US" dirty="0"/>
              <a:t>tb010703115</a:t>
            </a:r>
          </a:p>
        </p:txBody>
      </p:sp>
      <p:sp>
        <p:nvSpPr>
          <p:cNvPr id="4" name="Slide Number Placeholder 3"/>
          <p:cNvSpPr>
            <a:spLocks noGrp="1"/>
          </p:cNvSpPr>
          <p:nvPr>
            <p:ph type="sldNum" sz="quarter" idx="10"/>
          </p:nvPr>
        </p:nvSpPr>
        <p:spPr/>
        <p:txBody>
          <a:bodyPr/>
          <a:lstStyle/>
          <a:p>
            <a:fld id="{4E4946A3-FD68-4E77-9DEF-1E7536A4AD96}" type="slidenum">
              <a:rPr lang="en-US" smtClean="0"/>
              <a:t>122</a:t>
            </a:fld>
            <a:endParaRPr lang="en-US"/>
          </a:p>
        </p:txBody>
      </p:sp>
    </p:spTree>
    <p:extLst>
      <p:ext uri="{BB962C8B-B14F-4D97-AF65-F5344CB8AC3E}">
        <p14:creationId xmlns:p14="http://schemas.microsoft.com/office/powerpoint/2010/main" val="63843936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text appears to state that,</a:t>
            </a:r>
            <a:r>
              <a:rPr lang="en-US" baseline="0" dirty="0"/>
              <a:t> despite his age, Barzillai accompanied David across the ford of the Jordan before being kissed, blessed, and sent home by David. Another possibility is that a Hebrew summary (v. 39a) precedes a more detailed account (v. 39b); this may be supported by the report of David’s crossing with </a:t>
            </a:r>
            <a:r>
              <a:rPr lang="en-US" baseline="0" dirty="0" err="1"/>
              <a:t>Chimham</a:t>
            </a:r>
            <a:r>
              <a:rPr lang="en-US" baseline="0" dirty="0"/>
              <a:t> in verse 40 (Long 2020: 426). </a:t>
            </a:r>
          </a:p>
          <a:p>
            <a:endParaRPr lang="en-US" baseline="0" dirty="0"/>
          </a:p>
          <a:p>
            <a:r>
              <a:rPr lang="en-US" b="1" dirty="0"/>
              <a:t>Reference: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Long, V. Philips. </a:t>
            </a:r>
          </a:p>
          <a:p>
            <a:pPr marL="685800" marR="0" lvl="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2020	</a:t>
            </a:r>
            <a:r>
              <a:rPr lang="en-US" i="1" dirty="0"/>
              <a:t>1 and 2 Samuel: An Introduction and Commentary.</a:t>
            </a:r>
            <a:r>
              <a:rPr lang="en-US" i="0" dirty="0"/>
              <a:t> Tyndale Old Testament Commentaries. Downers Grove, IL: IVP Academic.</a:t>
            </a:r>
            <a:endParaRPr lang="en-US" dirty="0"/>
          </a:p>
          <a:p>
            <a:endParaRPr lang="en-US" dirty="0"/>
          </a:p>
          <a:p>
            <a:r>
              <a:rPr lang="en-US" dirty="0"/>
              <a:t>tb010703115</a:t>
            </a:r>
          </a:p>
        </p:txBody>
      </p:sp>
      <p:sp>
        <p:nvSpPr>
          <p:cNvPr id="4" name="Slide Number Placeholder 3"/>
          <p:cNvSpPr>
            <a:spLocks noGrp="1"/>
          </p:cNvSpPr>
          <p:nvPr>
            <p:ph type="sldNum" sz="quarter" idx="10"/>
          </p:nvPr>
        </p:nvSpPr>
        <p:spPr/>
        <p:txBody>
          <a:bodyPr/>
          <a:lstStyle/>
          <a:p>
            <a:fld id="{4E4946A3-FD68-4E77-9DEF-1E7536A4AD96}" type="slidenum">
              <a:rPr lang="en-US" smtClean="0"/>
              <a:t>123</a:t>
            </a:fld>
            <a:endParaRPr lang="en-US"/>
          </a:p>
        </p:txBody>
      </p:sp>
    </p:spTree>
    <p:extLst>
      <p:ext uri="{BB962C8B-B14F-4D97-AF65-F5344CB8AC3E}">
        <p14:creationId xmlns:p14="http://schemas.microsoft.com/office/powerpoint/2010/main" val="107797905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exact location of Gilgal is unknown; it is also uncertain which ford David used to cross</a:t>
            </a:r>
            <a:r>
              <a:rPr lang="en-US" baseline="0" dirty="0"/>
              <a:t> the Jordan. The distance between the ford and location of Gilgal suggested here is about 5 miles (8 km).</a:t>
            </a:r>
          </a:p>
          <a:p>
            <a:endParaRPr lang="en-US" dirty="0"/>
          </a:p>
          <a:p>
            <a:r>
              <a:rPr lang="en-US" dirty="0"/>
              <a:t>tb010703115</a:t>
            </a:r>
          </a:p>
        </p:txBody>
      </p:sp>
      <p:sp>
        <p:nvSpPr>
          <p:cNvPr id="4" name="Slide Number Placeholder 3"/>
          <p:cNvSpPr>
            <a:spLocks noGrp="1"/>
          </p:cNvSpPr>
          <p:nvPr>
            <p:ph type="sldNum" sz="quarter" idx="10"/>
          </p:nvPr>
        </p:nvSpPr>
        <p:spPr/>
        <p:txBody>
          <a:bodyPr/>
          <a:lstStyle/>
          <a:p>
            <a:fld id="{4E4946A3-FD68-4E77-9DEF-1E7536A4AD96}" type="slidenum">
              <a:rPr lang="en-US" smtClean="0"/>
              <a:t>124</a:t>
            </a:fld>
            <a:endParaRPr lang="en-US"/>
          </a:p>
        </p:txBody>
      </p:sp>
    </p:spTree>
    <p:extLst>
      <p:ext uri="{BB962C8B-B14F-4D97-AF65-F5344CB8AC3E}">
        <p14:creationId xmlns:p14="http://schemas.microsoft.com/office/powerpoint/2010/main" val="107797905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a:t>
            </a:r>
            <a:r>
              <a:rPr lang="en-US" baseline="0" dirty="0"/>
              <a:t> appears that the men of Judah had set up camp at Gilgal, east of ancient Jericho and close to the Jericho oasis (2 Sam 19:15); it was likely to this encampment that David came, and it was apparently here that he was met by the men of Israel.</a:t>
            </a:r>
          </a:p>
          <a:p>
            <a:endParaRPr lang="en-US" dirty="0"/>
          </a:p>
          <a:p>
            <a:r>
              <a:rPr lang="en-US" dirty="0"/>
              <a:t>tb010703115</a:t>
            </a:r>
          </a:p>
        </p:txBody>
      </p:sp>
      <p:sp>
        <p:nvSpPr>
          <p:cNvPr id="4" name="Slide Number Placeholder 3"/>
          <p:cNvSpPr>
            <a:spLocks noGrp="1"/>
          </p:cNvSpPr>
          <p:nvPr>
            <p:ph type="sldNum" sz="quarter" idx="10"/>
          </p:nvPr>
        </p:nvSpPr>
        <p:spPr/>
        <p:txBody>
          <a:bodyPr/>
          <a:lstStyle/>
          <a:p>
            <a:fld id="{4E4946A3-FD68-4E77-9DEF-1E7536A4AD96}" type="slidenum">
              <a:rPr lang="en-US" smtClean="0"/>
              <a:t>125</a:t>
            </a:fld>
            <a:endParaRPr lang="en-US"/>
          </a:p>
        </p:txBody>
      </p:sp>
    </p:spTree>
    <p:extLst>
      <p:ext uri="{BB962C8B-B14F-4D97-AF65-F5344CB8AC3E}">
        <p14:creationId xmlns:p14="http://schemas.microsoft.com/office/powerpoint/2010/main" val="107797905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Aref</a:t>
            </a:r>
            <a:r>
              <a:rPr lang="en-US" dirty="0"/>
              <a:t> al-</a:t>
            </a:r>
            <a:r>
              <a:rPr lang="en-US" dirty="0" err="1"/>
              <a:t>Aref</a:t>
            </a:r>
            <a:r>
              <a:rPr lang="en-US" dirty="0"/>
              <a:t>, shown</a:t>
            </a:r>
            <a:r>
              <a:rPr lang="en-US" baseline="0" dirty="0"/>
              <a:t> in the striped robe in the center of this group, was a journalist, historian, and politician. He later served as mayor of East Jerusalem in the 1950s. </a:t>
            </a:r>
            <a:r>
              <a:rPr lang="en-US" sz="1200" kern="1200" dirty="0">
                <a:solidFill>
                  <a:schemeClr val="tx1"/>
                </a:solidFill>
                <a:effectLst/>
                <a:latin typeface="+mn-lt"/>
                <a:ea typeface="+mn-ea"/>
                <a:cs typeface="+mn-cs"/>
              </a:rPr>
              <a:t>This American Colony photo was taken </a:t>
            </a:r>
            <a:r>
              <a:rPr lang="en-US" dirty="0"/>
              <a:t>between 1934 and 1939.</a:t>
            </a:r>
          </a:p>
          <a:p>
            <a:endParaRPr lang="en-US" dirty="0"/>
          </a:p>
          <a:p>
            <a:r>
              <a:rPr lang="en-US" dirty="0"/>
              <a:t>mat03792</a:t>
            </a:r>
          </a:p>
        </p:txBody>
      </p:sp>
      <p:sp>
        <p:nvSpPr>
          <p:cNvPr id="4" name="Slide Number Placeholder 3"/>
          <p:cNvSpPr>
            <a:spLocks noGrp="1"/>
          </p:cNvSpPr>
          <p:nvPr>
            <p:ph type="sldNum" sz="quarter" idx="10"/>
          </p:nvPr>
        </p:nvSpPr>
        <p:spPr/>
        <p:txBody>
          <a:bodyPr/>
          <a:lstStyle/>
          <a:p>
            <a:fld id="{4E4946A3-FD68-4E77-9DEF-1E7536A4AD96}" type="slidenum">
              <a:rPr lang="en-US" smtClean="0"/>
              <a:t>126</a:t>
            </a:fld>
            <a:endParaRPr lang="en-US"/>
          </a:p>
        </p:txBody>
      </p:sp>
    </p:spTree>
    <p:extLst>
      <p:ext uri="{BB962C8B-B14F-4D97-AF65-F5344CB8AC3E}">
        <p14:creationId xmlns:p14="http://schemas.microsoft.com/office/powerpoint/2010/main" val="10406668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This illustration comes from Adolphe </a:t>
            </a:r>
            <a:r>
              <a:rPr lang="en-US" sz="1200" kern="1200" dirty="0" err="1">
                <a:effectLst/>
                <a:latin typeface="+mn-lt"/>
                <a:ea typeface="+mn-ea"/>
                <a:cs typeface="+mn-cs"/>
              </a:rPr>
              <a:t>Chappuis</a:t>
            </a:r>
            <a:r>
              <a:rPr lang="en-US" sz="1200" kern="1200" dirty="0">
                <a:effectLst/>
                <a:latin typeface="+mn-lt"/>
                <a:ea typeface="+mn-ea"/>
                <a:cs typeface="+mn-cs"/>
              </a:rPr>
              <a:t> and A. Salmon, </a:t>
            </a:r>
            <a:r>
              <a:rPr lang="en-US" sz="1200" i="1" kern="1200" dirty="0" err="1">
                <a:effectLst/>
                <a:latin typeface="+mn-lt"/>
                <a:ea typeface="+mn-ea"/>
                <a:cs typeface="+mn-cs"/>
              </a:rPr>
              <a:t>Ninive</a:t>
            </a:r>
            <a:r>
              <a:rPr lang="en-US" sz="1200" i="1" kern="1200" dirty="0">
                <a:effectLst/>
                <a:latin typeface="+mn-lt"/>
                <a:ea typeface="+mn-ea"/>
                <a:cs typeface="+mn-cs"/>
              </a:rPr>
              <a:t> et </a:t>
            </a:r>
            <a:r>
              <a:rPr lang="en-US" sz="1200" i="1" kern="1200" dirty="0" err="1">
                <a:effectLst/>
                <a:latin typeface="+mn-lt"/>
                <a:ea typeface="+mn-ea"/>
                <a:cs typeface="+mn-cs"/>
              </a:rPr>
              <a:t>l’Assyrie</a:t>
            </a:r>
            <a:r>
              <a:rPr lang="en-US" sz="1200" kern="1200" dirty="0">
                <a:effectLst/>
                <a:latin typeface="+mn-lt"/>
                <a:ea typeface="+mn-ea"/>
                <a:cs typeface="+mn-cs"/>
              </a:rPr>
              <a:t>, published in 1867–70.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http://digitalcollections.nypl.org/items/510d47e2-f69d-a3d9-e040-e00a18064a99</a:t>
            </a:r>
            <a:endParaRPr lang="en-US" dirty="0"/>
          </a:p>
          <a:p>
            <a:endParaRPr lang="en-US" dirty="0"/>
          </a:p>
          <a:p>
            <a:r>
              <a:rPr lang="en-US" dirty="0"/>
              <a:t>nypl</a:t>
            </a:r>
            <a:r>
              <a:rPr lang="en-US" sz="1200" b="0" i="0" kern="1200" dirty="0">
                <a:effectLst/>
                <a:latin typeface="+mn-lt"/>
                <a:ea typeface="+mn-ea"/>
                <a:cs typeface="+mn-cs"/>
              </a:rPr>
              <a:t>1534424</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127</a:t>
            </a:fld>
            <a:endParaRPr lang="en-US"/>
          </a:p>
        </p:txBody>
      </p:sp>
    </p:spTree>
    <p:extLst>
      <p:ext uri="{BB962C8B-B14F-4D97-AF65-F5344CB8AC3E}">
        <p14:creationId xmlns:p14="http://schemas.microsoft.com/office/powerpoint/2010/main" val="10406668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ea typeface="+mn-ea"/>
                <a:cs typeface="+mn-cs"/>
              </a:rPr>
              <a:t>The reference to “ten parts” is likely a reference to the tribes of Israel,</a:t>
            </a:r>
            <a:r>
              <a:rPr lang="en-US" sz="1200" kern="1200" baseline="0" dirty="0">
                <a:solidFill>
                  <a:schemeClr val="tx1"/>
                </a:solidFill>
                <a:effectLst/>
                <a:ea typeface="+mn-ea"/>
                <a:cs typeface="+mn-cs"/>
              </a:rPr>
              <a:t> discounting Judah, Simeon (whose land was intertwined with Judah), and Levi (the priestly tribe that was given custody of the tabernacle/temple and the scattered cities of refuge). The point that the men of Israel wished to make was that their interest in the king was larger than that of the men of Judah. Although the kingdom did not split apart for another 40–50 years, the seeds of this division are already apparent (cf. 1 Kgs 11:29-33). </a:t>
            </a:r>
            <a:r>
              <a:rPr lang="en-US" sz="1200" kern="1200" dirty="0">
                <a:solidFill>
                  <a:schemeClr val="tx1"/>
                </a:solidFill>
                <a:effectLst/>
                <a:ea typeface="+mn-ea"/>
                <a:cs typeface="+mn-cs"/>
              </a:rPr>
              <a:t>This map is adapted from map</a:t>
            </a:r>
            <a:r>
              <a:rPr lang="en-US" sz="1200" kern="1200" baseline="0" dirty="0">
                <a:solidFill>
                  <a:schemeClr val="tx1"/>
                </a:solidFill>
                <a:effectLst/>
                <a:ea typeface="+mn-ea"/>
                <a:cs typeface="+mn-cs"/>
              </a:rPr>
              <a:t> 4-1 </a:t>
            </a:r>
            <a:r>
              <a:rPr lang="en-US" dirty="0"/>
              <a:t>from the </a:t>
            </a:r>
            <a:r>
              <a:rPr lang="en-US" i="1" dirty="0"/>
              <a:t>Satellite Bible Atlas</a:t>
            </a:r>
            <a:r>
              <a:rPr lang="en-US" dirty="0"/>
              <a:t>, by William Schlegel. Used by permission.</a:t>
            </a:r>
          </a:p>
        </p:txBody>
      </p:sp>
      <p:sp>
        <p:nvSpPr>
          <p:cNvPr id="4" name="Slide Number Placeholder 3"/>
          <p:cNvSpPr>
            <a:spLocks noGrp="1"/>
          </p:cNvSpPr>
          <p:nvPr>
            <p:ph type="sldNum" sz="quarter" idx="10"/>
          </p:nvPr>
        </p:nvSpPr>
        <p:spPr/>
        <p:txBody>
          <a:bodyPr/>
          <a:lstStyle/>
          <a:p>
            <a:fld id="{4E4946A3-FD68-4E77-9DEF-1E7536A4AD96}" type="slidenum">
              <a:rPr lang="en-US" smtClean="0"/>
              <a:t>128</a:t>
            </a:fld>
            <a:endParaRPr lang="en-US"/>
          </a:p>
        </p:txBody>
      </p:sp>
    </p:spTree>
    <p:extLst>
      <p:ext uri="{BB962C8B-B14F-4D97-AF65-F5344CB8AC3E}">
        <p14:creationId xmlns:p14="http://schemas.microsoft.com/office/powerpoint/2010/main" val="121667924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“Judah Street” is located in the Baka neighborhood, south of the Old City.</a:t>
            </a:r>
          </a:p>
          <a:p>
            <a:endParaRPr lang="en-US" dirty="0"/>
          </a:p>
          <a:p>
            <a:r>
              <a:rPr lang="en-US" dirty="0"/>
              <a:t>lbd102218486</a:t>
            </a:r>
          </a:p>
        </p:txBody>
      </p:sp>
      <p:sp>
        <p:nvSpPr>
          <p:cNvPr id="4" name="Slide Number Placeholder 3"/>
          <p:cNvSpPr>
            <a:spLocks noGrp="1"/>
          </p:cNvSpPr>
          <p:nvPr>
            <p:ph type="sldNum" sz="quarter" idx="10"/>
          </p:nvPr>
        </p:nvSpPr>
        <p:spPr/>
        <p:txBody>
          <a:bodyPr/>
          <a:lstStyle/>
          <a:p>
            <a:fld id="{4E4946A3-FD68-4E77-9DEF-1E7536A4AD96}" type="slidenum">
              <a:rPr lang="en-US" smtClean="0"/>
              <a:t>129</a:t>
            </a:fld>
            <a:endParaRPr lang="en-US"/>
          </a:p>
        </p:txBody>
      </p:sp>
    </p:spTree>
    <p:extLst>
      <p:ext uri="{BB962C8B-B14F-4D97-AF65-F5344CB8AC3E}">
        <p14:creationId xmlns:p14="http://schemas.microsoft.com/office/powerpoint/2010/main" val="25610520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mat01270</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148532108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dp051219165</a:t>
            </a:r>
          </a:p>
        </p:txBody>
      </p:sp>
      <p:sp>
        <p:nvSpPr>
          <p:cNvPr id="4" name="Slide Number Placeholder 3"/>
          <p:cNvSpPr>
            <a:spLocks noGrp="1"/>
          </p:cNvSpPr>
          <p:nvPr>
            <p:ph type="sldNum" sz="quarter" idx="10"/>
          </p:nvPr>
        </p:nvSpPr>
        <p:spPr/>
        <p:txBody>
          <a:bodyPr/>
          <a:lstStyle/>
          <a:p>
            <a:fld id="{4E4946A3-FD68-4E77-9DEF-1E7536A4AD96}" type="slidenum">
              <a:rPr lang="en-US" smtClean="0"/>
              <a:t>130</a:t>
            </a:fld>
            <a:endParaRPr lang="en-US"/>
          </a:p>
        </p:txBody>
      </p:sp>
    </p:spTree>
    <p:extLst>
      <p:ext uri="{BB962C8B-B14F-4D97-AF65-F5344CB8AC3E}">
        <p14:creationId xmlns:p14="http://schemas.microsoft.com/office/powerpoint/2010/main" val="13782579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mn-lt"/>
              </a:rPr>
              <a:t>This relief was photographed at the Getty Villa in southern California.</a:t>
            </a:r>
            <a:endParaRPr lang="en-US" dirty="0"/>
          </a:p>
          <a:p>
            <a:endParaRPr lang="en-US" dirty="0">
              <a:solidFill>
                <a:srgbClr val="000000"/>
              </a:solidFill>
              <a:latin typeface="+mn-lt"/>
            </a:endParaRPr>
          </a:p>
          <a:p>
            <a:r>
              <a:rPr lang="en-US" dirty="0"/>
              <a:t>tb100919408</a:t>
            </a:r>
            <a:endParaRPr lang="en-US" dirty="0">
              <a:solidFill>
                <a:srgbClr val="000000"/>
              </a:solidFill>
              <a:latin typeface="+mn-lt"/>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17452065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December 12, 1931.</a:t>
            </a:r>
          </a:p>
          <a:p>
            <a:endParaRPr lang="en-US" sz="1200" b="0" i="0" kern="1200" dirty="0">
              <a:solidFill>
                <a:schemeClr val="tx1"/>
              </a:solidFill>
              <a:effectLst/>
              <a:latin typeface="+mn-lt"/>
              <a:ea typeface="+mn-ea"/>
              <a:cs typeface="+mn-cs"/>
            </a:endParaRPr>
          </a:p>
          <a:p>
            <a:r>
              <a:rPr lang="en-US" dirty="0"/>
              <a:t>mat03055</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12056071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of the “evil” of David’s youth came from Saul’s jealousy</a:t>
            </a:r>
            <a:r>
              <a:rPr lang="en-US" baseline="0" dirty="0"/>
              <a:t> and his attempts to kill David. </a:t>
            </a:r>
          </a:p>
          <a:p>
            <a:endParaRPr lang="en-US" dirty="0"/>
          </a:p>
          <a:p>
            <a:r>
              <a:rPr lang="en-US" dirty="0"/>
              <a:t>tb111206967</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602861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Gates of the early Iron Age II (the time of David and Solomon)</a:t>
            </a:r>
            <a:r>
              <a:rPr lang="en-US" baseline="0" dirty="0"/>
              <a:t> were often constructed with multiple chambers. The remains of the six-chambered gate at Gezer can be seen in this photo; three chambers are visible on each side. The chambers are most often lined with benches that could accommodate a considerable number of people. It may have been to just such a chamber that David now moved. The next slide includes labels.</a:t>
            </a:r>
          </a:p>
          <a:p>
            <a:endParaRPr lang="en-US" dirty="0"/>
          </a:p>
          <a:p>
            <a:r>
              <a:rPr lang="en-US" dirty="0"/>
              <a:t>ws022217118</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Gates of the early Iron Age II (the time of David and Solomon)</a:t>
            </a:r>
            <a:r>
              <a:rPr lang="en-US" baseline="0" dirty="0"/>
              <a:t> were often constructed with multiple chambers. The remains of the six-chambered gate at Gezer can be seen in this photo; three chambers are visible on each side. The chambers are most often lined with benches that could accommodate a considerable number of people. It may have been to just such a chamber that David now moved.</a:t>
            </a:r>
          </a:p>
          <a:p>
            <a:endParaRPr lang="en-US" dirty="0"/>
          </a:p>
          <a:p>
            <a:r>
              <a:rPr lang="en-US" dirty="0"/>
              <a:t>ws022217118</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one of the gate chambers at Gezer,</a:t>
            </a:r>
            <a:r>
              <a:rPr lang="en-US" baseline="0" dirty="0"/>
              <a:t> illustrating how it was lined with benches. The presence of such benches is such a common feature in Iron Age gates that they must have seen a significant amount of use.</a:t>
            </a:r>
            <a:endParaRPr lang="en-US" dirty="0"/>
          </a:p>
          <a:p>
            <a:endParaRPr lang="en-US" dirty="0"/>
          </a:p>
          <a:p>
            <a:r>
              <a:rPr lang="en-US" dirty="0"/>
              <a:t>tb052007792</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516478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The Metropolitan Museum of Art in New York City and is in the public domain. Source: https://www.metmuseum.org/art/collection/search/250926</a:t>
            </a:r>
          </a:p>
          <a:p>
            <a:endParaRPr lang="en-US" dirty="0"/>
          </a:p>
          <a:p>
            <a:r>
              <a:rPr lang="en-US" dirty="0"/>
              <a:t>met250926</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8784032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the plastered benches of one of the gate chambers at Beersheba. Notice also</a:t>
            </a:r>
            <a:r>
              <a:rPr lang="en-US" baseline="0" dirty="0"/>
              <a:t> that the foundations are stone, but the upper portions are made of mudbrick.</a:t>
            </a:r>
            <a:endParaRPr lang="en-US" dirty="0"/>
          </a:p>
          <a:p>
            <a:endParaRPr lang="en-US" dirty="0"/>
          </a:p>
          <a:p>
            <a:r>
              <a:rPr lang="en-US" dirty="0"/>
              <a:t>tb060916632</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5164786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somewhat unique structure was found at the city gate at Dan. It consisted of a small raised platform surrounded</a:t>
            </a:r>
            <a:r>
              <a:rPr lang="en-US" baseline="0" dirty="0"/>
              <a:t> by pillar bases that most likely supported a canopy. It is debated whether this functioned as a podium for an important functionary, such as the ruler of the town, or if it was built as a small shrine to house a deity (other cultic materials were found next to it). If the former interpretation is correct, perhaps there was a similar installation at Mahanaim for David.</a:t>
            </a:r>
          </a:p>
          <a:p>
            <a:endParaRPr lang="en-US" dirty="0"/>
          </a:p>
          <a:p>
            <a:r>
              <a:rPr lang="en-US" dirty="0"/>
              <a:t>tb011500027</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18576477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was photographed</a:t>
            </a:r>
            <a:r>
              <a:rPr lang="en-US" baseline="0" dirty="0"/>
              <a:t> at the British Museum.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tb112004326</a:t>
            </a:r>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19270661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context “Israel” should likely be understood as</a:t>
            </a:r>
            <a:r>
              <a:rPr lang="en-US" baseline="0" dirty="0"/>
              <a:t> those who had sided with Absalom in the rebellion (cf. 2 Sam 17:24; 18:6-7). </a:t>
            </a:r>
            <a:r>
              <a:rPr lang="en-US" dirty="0"/>
              <a:t>Although it is clear that many Israelites of this period lived in houses,</a:t>
            </a:r>
            <a:r>
              <a:rPr lang="en-US" baseline="0" dirty="0"/>
              <a:t> often in villages and cities, it is noteworthy that the phrase “every man to his tent” is used here. It may hint at the more widespread use of tents even during this period.</a:t>
            </a:r>
            <a:endParaRPr lang="en-US" dirty="0"/>
          </a:p>
          <a:p>
            <a:endParaRPr lang="en-US" dirty="0"/>
          </a:p>
          <a:p>
            <a:r>
              <a:rPr lang="en-US" dirty="0"/>
              <a:t>tb110603115</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27862779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Wadi </a:t>
            </a:r>
            <a:r>
              <a:rPr lang="en-US" dirty="0" err="1"/>
              <a:t>Zarqa</a:t>
            </a:r>
            <a:r>
              <a:rPr lang="en-US" dirty="0"/>
              <a:t> Main is located south of Gilead, on the eastern side of the Dead</a:t>
            </a:r>
            <a:r>
              <a:rPr lang="en-US" baseline="0" dirty="0"/>
              <a:t> Sea.</a:t>
            </a:r>
          </a:p>
          <a:p>
            <a:endParaRPr lang="en-US" dirty="0"/>
          </a:p>
          <a:p>
            <a:r>
              <a:rPr lang="en-US" dirty="0"/>
              <a:t>tb061304329</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6153543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 today it is not uncommon to find Bedouin tents in this region, especially in areas that are not well-suited to agriculture</a:t>
            </a:r>
            <a:r>
              <a:rPr lang="en-US" baseline="0" dirty="0"/>
              <a:t>.</a:t>
            </a:r>
          </a:p>
          <a:p>
            <a:endParaRPr lang="en-US" dirty="0"/>
          </a:p>
          <a:p>
            <a:r>
              <a:rPr lang="en-US" dirty="0"/>
              <a:t>tb031405297</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6153543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mn-lt"/>
              </a:rPr>
              <a:t>This American Colony photo was</a:t>
            </a:r>
            <a:r>
              <a:rPr lang="en-US" baseline="0" dirty="0">
                <a:solidFill>
                  <a:srgbClr val="000000"/>
                </a:solidFill>
                <a:latin typeface="+mn-lt"/>
              </a:rPr>
              <a:t> taken </a:t>
            </a:r>
            <a:r>
              <a:rPr lang="en-US" dirty="0"/>
              <a:t>between 1934 and 1939.</a:t>
            </a:r>
          </a:p>
          <a:p>
            <a:endParaRPr lang="en-US" dirty="0">
              <a:solidFill>
                <a:srgbClr val="000000"/>
              </a:solidFill>
              <a:latin typeface="+mn-lt"/>
            </a:endParaRPr>
          </a:p>
          <a:p>
            <a:r>
              <a:rPr lang="en-US" dirty="0"/>
              <a:t>mat03801</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9154134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dirty="0" err="1"/>
              <a:t>Shivtei</a:t>
            </a:r>
            <a:r>
              <a:rPr lang="en-US" dirty="0"/>
              <a:t> Israel Street” is located in the </a:t>
            </a:r>
            <a:r>
              <a:rPr lang="en-US" dirty="0" err="1"/>
              <a:t>Musrara</a:t>
            </a:r>
            <a:r>
              <a:rPr lang="en-US" dirty="0"/>
              <a:t> neighborhood of Jerusalem.</a:t>
            </a:r>
          </a:p>
          <a:p>
            <a:endParaRPr lang="en-US" dirty="0"/>
          </a:p>
          <a:p>
            <a:r>
              <a:rPr lang="en-US" dirty="0"/>
              <a:t>tb081004129</a:t>
            </a:r>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9154134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This relief shows the Egyptian king with his hand grasping three</a:t>
            </a:r>
            <a:r>
              <a:rPr lang="en-US" sz="1200" baseline="0" dirty="0"/>
              <a:t> men by the hair. This represents the idea that his enemies are “within his hand,” that is, they are within his control and no longer constitute a threat. </a:t>
            </a:r>
            <a:r>
              <a:rPr lang="en-US" b="0" baseline="0" dirty="0"/>
              <a:t>This relief was photographed at the Egyptian Museum in Cairo. </a:t>
            </a:r>
            <a:endParaRPr lang="en-US" b="0" dirty="0"/>
          </a:p>
          <a:p>
            <a:endParaRPr lang="en-US" sz="1200" dirty="0"/>
          </a:p>
          <a:p>
            <a:r>
              <a:rPr lang="en-US" dirty="0"/>
              <a:t>adr1603194932</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3668022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ea typeface="ＭＳ Ｐゴシック" pitchFamily="34" charset="-128"/>
              </a:rPr>
              <a:t>Among the enemies David had defeated were the Ammonites (2 Sam 12:26-29). The Ammonite capital was known in</a:t>
            </a:r>
            <a:r>
              <a:rPr lang="en-US" baseline="0" dirty="0">
                <a:ea typeface="ＭＳ Ｐゴシック" pitchFamily="34" charset="-128"/>
              </a:rPr>
              <a:t> antiquity as Rabbath Ammon. </a:t>
            </a:r>
            <a:r>
              <a:rPr lang="en-US" dirty="0">
                <a:ea typeface="ＭＳ Ｐゴシック" pitchFamily="34" charset="-128"/>
              </a:rPr>
              <a:t>Known today as Jebel al-</a:t>
            </a:r>
            <a:r>
              <a:rPr lang="en-US" dirty="0" err="1">
                <a:ea typeface="ＭＳ Ｐゴシック" pitchFamily="34" charset="-128"/>
              </a:rPr>
              <a:t>Qal’a</a:t>
            </a:r>
            <a:r>
              <a:rPr lang="en-US" dirty="0">
                <a:ea typeface="ＭＳ Ｐゴシック" pitchFamily="34" charset="-128"/>
              </a:rPr>
              <a:t>, or the Citadel, the ancient acropolis covers about 40 acres (16 ha) and is L-shaped. The hill is divided into three terraces and was surrounded by deep wadis on all sides but the north. In times of weakness, the Ammonites could find seclusion and protection here. The site was located near the convergence of the King’s Highway and the Way of the Wilderness, giving it a strategic advantage. The Jabbok River starts in a strong spring at the citadel of Rabbath Ammon. This spring likely gave the city its name, the “city of waters” (2 Sam 12:27). Amman is located about 50 miles (80 km) east of Jerusalem.</a:t>
            </a:r>
          </a:p>
          <a:p>
            <a:pPr marL="0" indent="0" eaLnBrk="1" hangingPunct="1">
              <a:buFontTx/>
              <a:buNone/>
            </a:pPr>
            <a:endParaRPr lang="en-US" dirty="0">
              <a:ea typeface="ＭＳ Ｐゴシック" pitchFamily="34" charset="-128"/>
            </a:endParaRPr>
          </a:p>
          <a:p>
            <a:pPr marL="228600" indent="-228600" eaLnBrk="1" hangingPunct="1"/>
            <a:r>
              <a:rPr lang="en-US" dirty="0">
                <a:ea typeface="ＭＳ Ｐゴシック" pitchFamily="34" charset="-128"/>
              </a:rPr>
              <a:t>tb031801003</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366802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image comes from the Brooklyn Museum and is in the public domain. Source: https://www.brooklynmuseum.org/opencollection/objects/4309</a:t>
            </a:r>
          </a:p>
          <a:p>
            <a:endParaRPr lang="en-US" baseline="0" dirty="0"/>
          </a:p>
          <a:p>
            <a:r>
              <a:rPr lang="en-US" baseline="0" dirty="0"/>
              <a:t>bmny4309</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ea typeface="ＭＳ Ｐゴシック" pitchFamily="34" charset="-128"/>
              </a:rPr>
              <a:t>In some sense, David’s victories over his enemies was also viewed as a victory of his God over</a:t>
            </a:r>
            <a:r>
              <a:rPr lang="en-US" baseline="0" dirty="0">
                <a:ea typeface="ＭＳ Ｐゴシック" pitchFamily="34" charset="-128"/>
              </a:rPr>
              <a:t> theirs. This bust is considered to represent an Ammonite deity. It was photographed at the </a:t>
            </a:r>
            <a:r>
              <a:rPr lang="en-US" dirty="0">
                <a:ea typeface="ＭＳ Ｐゴシック" pitchFamily="34" charset="-128"/>
              </a:rPr>
              <a:t>Israel Museum.</a:t>
            </a:r>
          </a:p>
          <a:p>
            <a:pPr marL="0" indent="0" eaLnBrk="1" hangingPunct="1">
              <a:buFontTx/>
              <a:buNone/>
            </a:pPr>
            <a:endParaRPr lang="en-US" dirty="0">
              <a:ea typeface="ＭＳ Ｐゴシック" pitchFamily="34" charset="-128"/>
            </a:endParaRPr>
          </a:p>
          <a:p>
            <a:pPr marL="0" indent="0" eaLnBrk="1" hangingPunct="1">
              <a:buFontTx/>
              <a:buNone/>
            </a:pPr>
            <a:r>
              <a:rPr lang="en-US" dirty="0"/>
              <a:t>tb032014381</a:t>
            </a:r>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3668022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David had also defeated the Moabites (2 Sam 8:2).</a:t>
            </a:r>
            <a:r>
              <a:rPr lang="en-US" baseline="0" dirty="0"/>
              <a:t> The Moabite kingdom seems to have been centered in the area of Kerak, often identified as </a:t>
            </a:r>
            <a:r>
              <a:rPr lang="en-US" dirty="0"/>
              <a:t>biblical </a:t>
            </a:r>
            <a:r>
              <a:rPr lang="en-US" dirty="0" err="1"/>
              <a:t>Kir</a:t>
            </a:r>
            <a:r>
              <a:rPr lang="en-US" dirty="0"/>
              <a:t>, </a:t>
            </a:r>
            <a:r>
              <a:rPr lang="en-US" dirty="0" err="1"/>
              <a:t>Kir</a:t>
            </a:r>
            <a:r>
              <a:rPr lang="en-US" dirty="0"/>
              <a:t> Moab, </a:t>
            </a:r>
            <a:r>
              <a:rPr lang="en-US" dirty="0" err="1"/>
              <a:t>Kir-Heres</a:t>
            </a:r>
            <a:r>
              <a:rPr lang="en-US" dirty="0"/>
              <a:t>(eth), or </a:t>
            </a:r>
            <a:r>
              <a:rPr lang="en-US" dirty="0" err="1"/>
              <a:t>Hereseth</a:t>
            </a:r>
            <a:r>
              <a:rPr lang="en-US" dirty="0"/>
              <a:t>. This city stood at 3,110 feet (950 m) elevation, that is 4,400 feet (1,340 m) above the Dead Sea to its west. It is situated on an isolated hilltop, with a view in all directions. The Crusaders recognized the defensible aspect of the site and made Kerak one of their strongest fortresses in the Middle East, as can be seen in this photo. This castle was constructed during the rule of King </a:t>
            </a:r>
            <a:r>
              <a:rPr lang="en-US" dirty="0" err="1"/>
              <a:t>Fulco</a:t>
            </a:r>
            <a:r>
              <a:rPr lang="en-US" dirty="0"/>
              <a:t> of Jerusalem, in about AD 1140.</a:t>
            </a:r>
          </a:p>
          <a:p>
            <a:endParaRPr lang="en-US" dirty="0"/>
          </a:p>
          <a:p>
            <a:r>
              <a:rPr lang="tr-TR" dirty="0"/>
              <a:t>tb061404120</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12277190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of a Moabite god comes from </a:t>
            </a:r>
            <a:r>
              <a:rPr lang="en-US" dirty="0" err="1"/>
              <a:t>Redjom</a:t>
            </a:r>
            <a:r>
              <a:rPr lang="en-US" dirty="0"/>
              <a:t> el-</a:t>
            </a:r>
            <a:r>
              <a:rPr lang="en-US" dirty="0" err="1"/>
              <a:t>A'abed</a:t>
            </a:r>
            <a:r>
              <a:rPr lang="en-US" dirty="0"/>
              <a:t> in the region of </a:t>
            </a:r>
            <a:r>
              <a:rPr lang="en-US" dirty="0" err="1"/>
              <a:t>Diban</a:t>
            </a:r>
            <a:r>
              <a:rPr lang="en-US" dirty="0"/>
              <a:t>. It was photographed at the Louvre Museum.</a:t>
            </a:r>
          </a:p>
          <a:p>
            <a:endParaRPr lang="en-US" dirty="0"/>
          </a:p>
          <a:p>
            <a:r>
              <a:rPr lang="en-US" dirty="0"/>
              <a:t>tb0927195026</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12277190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David had also defeated the Edomites (2 Sam 8:13-14; cf. 1 Kgs</a:t>
            </a:r>
            <a:r>
              <a:rPr lang="en-US" baseline="0" dirty="0"/>
              <a:t> 11:14-16</a:t>
            </a:r>
            <a:r>
              <a:rPr lang="en-US" dirty="0"/>
              <a:t>). One of the strongholds of Edom was Bozrah, located</a:t>
            </a:r>
            <a:r>
              <a:rPr lang="en-US" baseline="0" dirty="0"/>
              <a:t> on the hill in the center of this photo.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tb061404284</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12087518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representation of a horned Edomite goddess was photographed at the Israel Museum.</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adr1306213158</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12087518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rough mound at the</a:t>
            </a:r>
            <a:r>
              <a:rPr lang="en-US" baseline="0" dirty="0"/>
              <a:t> center of this photo is the ruin of the ancient Philistine city of Gath</a:t>
            </a:r>
            <a:r>
              <a:rPr lang="en-US" dirty="0"/>
              <a:t>. This view of Gath</a:t>
            </a:r>
            <a:r>
              <a:rPr lang="en-US" baseline="0" dirty="0"/>
              <a:t> looks eastward, toward Israelite territory and the hills of Judah. </a:t>
            </a:r>
            <a:r>
              <a:rPr lang="en-US" dirty="0"/>
              <a:t>F. J. Bliss and R. A. S. Macalister dug two short seasons at Gath (Tell </a:t>
            </a:r>
            <a:r>
              <a:rPr lang="en-US" dirty="0" err="1"/>
              <a:t>es</a:t>
            </a:r>
            <a:r>
              <a:rPr lang="en-US" dirty="0"/>
              <a:t>-Safi) in 1899. Recent excavations under the direction of </a:t>
            </a:r>
            <a:r>
              <a:rPr lang="en-US" dirty="0" err="1"/>
              <a:t>Aren</a:t>
            </a:r>
            <a:r>
              <a:rPr lang="en-US" dirty="0"/>
              <a:t> Maeir of Bar-</a:t>
            </a:r>
            <a:r>
              <a:rPr lang="en-US" dirty="0" err="1"/>
              <a:t>Ilan</a:t>
            </a:r>
            <a:r>
              <a:rPr lang="en-US" dirty="0"/>
              <a:t> University determined that the site was almost continuously inhabited from the Chalcolithic period (circa 4000–3150 BC) until AD 1948. It was also found that the site covered more than 100 acres (40 ha)—over four times what was previously thought. </a:t>
            </a:r>
          </a:p>
          <a:p>
            <a:endParaRPr lang="en-US" dirty="0"/>
          </a:p>
          <a:p>
            <a:r>
              <a:rPr lang="en-US" dirty="0"/>
              <a:t>ws011016516</a:t>
            </a:r>
          </a:p>
        </p:txBody>
      </p:sp>
    </p:spTree>
    <p:extLst>
      <p:ext uri="{BB962C8B-B14F-4D97-AF65-F5344CB8AC3E}">
        <p14:creationId xmlns:p14="http://schemas.microsoft.com/office/powerpoint/2010/main" val="12077916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baseline="0" dirty="0"/>
              <a:t>The clay coffin lids shown in this display are thought to have cultural roots in ancient Egypt, but to have been adapted by Canaanites and eventually elite Philistines for local burials. As such, some of them may even depict Philistine leaders. This display was photographed at the Israel Museum.</a:t>
            </a:r>
          </a:p>
          <a:p>
            <a:endParaRPr lang="en-US" b="0" i="0" baseline="0" dirty="0"/>
          </a:p>
          <a:p>
            <a:r>
              <a:rPr lang="en-US" dirty="0"/>
              <a:t>tb060316696</a:t>
            </a:r>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656043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Bible associates the deity Dagon with the Philistines (</a:t>
            </a:r>
            <a:r>
              <a:rPr lang="de-DE" baseline="0" dirty="0"/>
              <a:t>Judg 16:23; 1 Sam 5:2-5, 7; 1 Chr 10:10, but cf. 2 Kgs 1:2-16 where Baal-zebub is mentioned in connection with Ekron</a:t>
            </a:r>
            <a:r>
              <a:rPr lang="en-US" baseline="0" dirty="0"/>
              <a:t>). Dagon is often wrongly associated with a fish-god; Dagon seems to have been a grain deity and was primarily worshipped in north Syria. </a:t>
            </a:r>
          </a:p>
          <a:p>
            <a:endParaRPr lang="en-US" baseline="0" dirty="0"/>
          </a:p>
          <a:p>
            <a:r>
              <a:rPr lang="en-US" baseline="0" dirty="0"/>
              <a:t>Archaeological evidence indicates that a main deity of the Philistines was a mother goddess. Several figurines (known as the “Ashdoda”) from Ashdod and Tell Qasile have been found, which date to the Iron I/early Iron IIA (12th–10th centuries BC). These figurines include the body of the goddess molded together with a seat, which is probably related to giving birth. They have typical Philistine polychrome decoration. </a:t>
            </a:r>
            <a:r>
              <a:rPr lang="en-US" dirty="0"/>
              <a:t>This figurine</a:t>
            </a:r>
            <a:r>
              <a:rPr lang="en-US" baseline="0" dirty="0"/>
              <a:t> </a:t>
            </a:r>
            <a:r>
              <a:rPr lang="en-US" dirty="0"/>
              <a:t>was photographed at the Israel Museum.</a:t>
            </a:r>
          </a:p>
          <a:p>
            <a:endParaRPr lang="en-US" dirty="0"/>
          </a:p>
          <a:p>
            <a:r>
              <a:rPr lang="en-US" dirty="0"/>
              <a:t>tb032014216c</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20842420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distance from Jerusalem to Mahanaim, by the route shown here, is approximately 50 miles (80 km). </a:t>
            </a:r>
            <a:r>
              <a:rPr lang="en-US" sz="1200" kern="1200" dirty="0">
                <a:solidFill>
                  <a:schemeClr val="tx1"/>
                </a:solidFill>
                <a:effectLst/>
                <a:latin typeface="+mn-lt"/>
                <a:ea typeface="+mn-ea"/>
                <a:cs typeface="+mn-cs"/>
              </a:rPr>
              <a:t>This map is a detail of map</a:t>
            </a:r>
            <a:r>
              <a:rPr lang="en-US" sz="1200" kern="1200" baseline="0" dirty="0">
                <a:solidFill>
                  <a:schemeClr val="tx1"/>
                </a:solidFill>
                <a:effectLst/>
                <a:latin typeface="+mn-lt"/>
                <a:ea typeface="+mn-ea"/>
                <a:cs typeface="+mn-cs"/>
              </a:rPr>
              <a:t> 1-6 </a:t>
            </a:r>
            <a:r>
              <a:rPr lang="en-US" dirty="0"/>
              <a:t>from the </a:t>
            </a:r>
            <a:r>
              <a:rPr lang="en-US" i="1" dirty="0"/>
              <a:t>Satellite Bible Atlas</a:t>
            </a:r>
            <a:r>
              <a:rPr lang="en-US" dirty="0"/>
              <a:t>, by William Schlegel. Used by permission. An editable version of the map is included behind this</a:t>
            </a:r>
            <a:r>
              <a:rPr lang="en-US" baseline="0" dirty="0"/>
              <a:t> graphic for those who may wish to edit it.</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33830848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 photo shows the approximate location of Mahanaim, east of the Jordan River and south of the Jabbok. The next slide includes labels.</a:t>
            </a:r>
          </a:p>
          <a:p>
            <a:endParaRPr lang="en-US" dirty="0"/>
          </a:p>
          <a:p>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152369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June 4, 1931.</a:t>
            </a:r>
          </a:p>
          <a:p>
            <a:endParaRPr lang="en-US" sz="1200" b="0" i="0" kern="1200" dirty="0">
              <a:solidFill>
                <a:schemeClr val="tx1"/>
              </a:solidFill>
              <a:effectLst/>
              <a:latin typeface="+mn-lt"/>
              <a:ea typeface="+mn-ea"/>
              <a:cs typeface="+mn-cs"/>
            </a:endParaRPr>
          </a:p>
          <a:p>
            <a:r>
              <a:rPr lang="en-US" dirty="0"/>
              <a:t>mat13458</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 photo shows the approximate location of Mahanaim, east of the Jordan River and south of the Jabbok. </a:t>
            </a:r>
          </a:p>
          <a:p>
            <a:endParaRPr lang="en-US" dirty="0"/>
          </a:p>
          <a:p>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1523695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mat05678</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18212415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Absalom’s body had been thrown into a deep</a:t>
            </a:r>
            <a:r>
              <a:rPr lang="en-US" baseline="0" dirty="0"/>
              <a:t> pit in the forest and covered by a very great heap of stones (2 Sam 18:17). </a:t>
            </a:r>
            <a:r>
              <a:rPr lang="en-US" dirty="0"/>
              <a:t>The grave in this photo is also marked by a heap of stones. It marks</a:t>
            </a:r>
            <a:r>
              <a:rPr lang="en-US" baseline="0" dirty="0"/>
              <a:t> the final resting place of </a:t>
            </a:r>
            <a:r>
              <a:rPr lang="en-US" dirty="0"/>
              <a:t>Lieutenant Samuel Worthington of the Royal Horse Artillery</a:t>
            </a:r>
            <a:r>
              <a:rPr lang="en-US" baseline="0" dirty="0"/>
              <a:t>. This </a:t>
            </a:r>
            <a:r>
              <a:rPr lang="en-US" dirty="0"/>
              <a:t>American Colony photo was taken between 1917 and 1946.</a:t>
            </a:r>
          </a:p>
          <a:p>
            <a:endParaRPr lang="en-US" dirty="0"/>
          </a:p>
          <a:p>
            <a:r>
              <a:rPr lang="en-US" dirty="0"/>
              <a:t>mat11502</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4903708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a:t>
            </a:r>
            <a:r>
              <a:rPr lang="en-US" baseline="0" dirty="0"/>
              <a:t> had earlier set up a surreptitious communication system that include Hushai, Zadok, </a:t>
            </a:r>
            <a:r>
              <a:rPr lang="en-US" baseline="0" dirty="0" err="1"/>
              <a:t>Abiathar</a:t>
            </a:r>
            <a:r>
              <a:rPr lang="en-US" baseline="0" dirty="0"/>
              <a:t>, and their two sons (2 Sam 15:32-36). This had provided him with the information that assisted him in his escape from Absalom (2 Sam 17:15-22).</a:t>
            </a:r>
            <a:endParaRPr lang="en-US" dirty="0"/>
          </a:p>
          <a:p>
            <a:endParaRPr lang="en-US" dirty="0"/>
          </a:p>
          <a:p>
            <a:r>
              <a:rPr lang="en-US" dirty="0"/>
              <a:t>bwb041800102</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7526885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Zadok is only identified as a priest, but because</a:t>
            </a:r>
            <a:r>
              <a:rPr lang="en-US" baseline="0" dirty="0"/>
              <a:t> of his prominence in both David’s reign and during the reign of Solomon (1 Kgs 2:35) it is often thought that he was the high priest. This model of a high priest was photographed at the tabernacle model in Timna Park, southern Israel.</a:t>
            </a:r>
          </a:p>
          <a:p>
            <a:endParaRPr lang="en-US" dirty="0"/>
          </a:p>
          <a:p>
            <a:r>
              <a:rPr lang="en-US" dirty="0"/>
              <a:t>tb022804700</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10770400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tb043007220</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29764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David was from Judah, yet those of his own tribe had not taken the initiative to recall him from Gilead. These streets are located in the Baka neighborhood, south of the Old City.</a:t>
            </a:r>
          </a:p>
          <a:p>
            <a:endParaRPr lang="en-US" dirty="0"/>
          </a:p>
          <a:p>
            <a:r>
              <a:rPr lang="en-US" dirty="0"/>
              <a:t>tb072404817</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63724163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 was taken between 1898 and 1946.</a:t>
            </a:r>
          </a:p>
          <a:p>
            <a:endParaRPr lang="en-US" dirty="0"/>
          </a:p>
          <a:p>
            <a:r>
              <a:rPr lang="en-US" dirty="0"/>
              <a:t>mat06332</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6372416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a:t>
            </a:r>
            <a:r>
              <a:rPr lang="en-US" baseline="0" dirty="0"/>
              <a:t> illustrates that Joab/</a:t>
            </a:r>
            <a:r>
              <a:rPr lang="en-US" baseline="0" dirty="0" err="1"/>
              <a:t>Amasa’s</a:t>
            </a:r>
            <a:r>
              <a:rPr lang="en-US" baseline="0" dirty="0"/>
              <a:t> position of troop commander or captain was also used in other nations. </a:t>
            </a:r>
            <a:r>
              <a:rPr lang="en-US" dirty="0"/>
              <a:t>This relief was photographed at the Berlin Museum of the Ancient Near East.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adr070512395</a:t>
            </a: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3596508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“Judah Street” is located in the Baka neighborhood, south of the Old City.</a:t>
            </a:r>
          </a:p>
          <a:p>
            <a:endParaRPr lang="en-US" dirty="0"/>
          </a:p>
          <a:p>
            <a:r>
              <a:rPr lang="en-US" dirty="0"/>
              <a:t>lbd102218490</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3956247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city into which the people came was David’s city of refuge,</a:t>
            </a:r>
            <a:r>
              <a:rPr lang="en-US" baseline="0" dirty="0"/>
              <a:t> Mahanaim. </a:t>
            </a:r>
            <a:r>
              <a:rPr lang="en-US" dirty="0"/>
              <a:t>Although the site identification of Mahanaim is debated, the best identification seems to be Tell </a:t>
            </a:r>
            <a:r>
              <a:rPr lang="en-US" dirty="0" err="1"/>
              <a:t>adh-Dhahab</a:t>
            </a:r>
            <a:r>
              <a:rPr lang="en-US" dirty="0"/>
              <a:t> ash-</a:t>
            </a:r>
            <a:r>
              <a:rPr lang="en-US" dirty="0" err="1"/>
              <a:t>Sharqiyya</a:t>
            </a:r>
            <a:r>
              <a:rPr lang="en-US" dirty="0"/>
              <a:t>, the site shown in this photo. It is perched on an</a:t>
            </a:r>
            <a:r>
              <a:rPr lang="en-US" baseline="0" dirty="0"/>
              <a:t> isolated hill above the Jabbok River. </a:t>
            </a:r>
            <a:r>
              <a:rPr lang="en-US" dirty="0"/>
              <a:t>The next slide includes a circle around the site. </a:t>
            </a:r>
          </a:p>
          <a:p>
            <a:pPr marL="0" indent="0" eaLnBrk="1" hangingPunct="1"/>
            <a:endParaRPr lang="en-US" dirty="0"/>
          </a:p>
          <a:p>
            <a:pPr marL="0" indent="0" eaLnBrk="1" hangingPunct="1"/>
            <a:r>
              <a:rPr lang="en-US" dirty="0"/>
              <a:t>tb031701147</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6436590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“Judah Street” is located in the Baka neighborhood, south of the Old City.</a:t>
            </a:r>
          </a:p>
          <a:p>
            <a:endParaRPr lang="en-US" dirty="0"/>
          </a:p>
          <a:p>
            <a:r>
              <a:rPr lang="en-US" dirty="0"/>
              <a:t>tb072404815</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10109606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American Colony photo was taken in 1917. The large building on the right horizon is the Dormition Abbey; to its left, some of the western wall of the Old City is visible, including the citadel of David and the clock tower of Jaffa Gate.</a:t>
            </a:r>
          </a:p>
          <a:p>
            <a:endParaRPr lang="en-US" dirty="0"/>
          </a:p>
          <a:p>
            <a:r>
              <a:rPr lang="sv-SE" dirty="0"/>
              <a:t>mat11468</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10109606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subsequent notation</a:t>
            </a:r>
            <a:r>
              <a:rPr lang="en-US" baseline="0" dirty="0"/>
              <a:t> that the men of Judah came to meet David at Gilgal places his crossing somewhere in the vicinity of the Jericho oasis, toward the southern end of the Jordan River. His route would most likely have been along the edge of the foothills of the Transjordanian mountains. The men of Judah would have arrived by way of the Ascent of Adummim, and the same route would be travelled by David as he went up to Jerusalem.</a:t>
            </a:r>
          </a:p>
          <a:p>
            <a:endParaRPr lang="en-US" baseline="0" dirty="0"/>
          </a:p>
          <a:p>
            <a:r>
              <a:rPr lang="en-US" baseline="0" dirty="0"/>
              <a:t>There were several places in this area where the Jordan could be forded (see the use of the plural “fords” in 2 Sam 15:28; 17:16). The riverbed has changed many times in the millennia since David’s day, so it is not easy to determine what fords were in use then. The five shown here were recorded in the 19th century when fords were still the major way to cross the river. The next slide includes labels.</a:t>
            </a:r>
          </a:p>
          <a:p>
            <a:endParaRPr lang="en-US" dirty="0"/>
          </a:p>
          <a:p>
            <a:r>
              <a:rPr lang="en-US" dirty="0"/>
              <a:t>tb010703125</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subsequent notation</a:t>
            </a:r>
            <a:r>
              <a:rPr lang="en-US" baseline="0" dirty="0"/>
              <a:t> that the men of Judah came to meet David at Gilgal places his crossing somewhere in the vicinity of the Jericho oasis, toward the southern end of the Jordan River. His route would most likely have been along the edge of the foothills of the Transjordanian mountains. The men of Judah would have arrived by way of the Ascent of Adummim, and the same route would be travelled by David as he went up to Jerusalem.</a:t>
            </a:r>
          </a:p>
          <a:p>
            <a:endParaRPr lang="en-US" baseline="0" dirty="0"/>
          </a:p>
          <a:p>
            <a:r>
              <a:rPr lang="en-US" baseline="0" dirty="0"/>
              <a:t>There were several places in this area where the Jordan could be forded (see the use of the plural “fords” in 2 Sam 15:28; 17:16). The riverbed has changed many times in the millennia since David’s day, so it is not easy to determine what fords were in use then. The five shown here were recorded in the 19th century when fords were still the major way to cross the river.</a:t>
            </a:r>
          </a:p>
          <a:p>
            <a:endParaRPr lang="en-US" dirty="0"/>
          </a:p>
          <a:p>
            <a:r>
              <a:rPr lang="en-US" dirty="0"/>
              <a:t>tb010703125</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a:t>
            </a:r>
            <a:r>
              <a:rPr lang="en-US" baseline="0" dirty="0"/>
              <a:t> illustrates the width of the Jordan River in the approximate area where David would have crossed it. The photo</a:t>
            </a:r>
            <a:r>
              <a:rPr lang="en-US" dirty="0"/>
              <a:t> was taken in the 1960s.</a:t>
            </a:r>
          </a:p>
          <a:p>
            <a:endParaRPr lang="en-US" dirty="0"/>
          </a:p>
          <a:p>
            <a:r>
              <a:rPr lang="en-US" dirty="0"/>
              <a:t>db6601080703</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86380922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photograph was taken in the 1960s.</a:t>
            </a:r>
          </a:p>
          <a:p>
            <a:endParaRPr lang="en-US" dirty="0"/>
          </a:p>
          <a:p>
            <a:r>
              <a:rPr lang="en-US" dirty="0"/>
              <a:t>db6601080705</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122640008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aerial</a:t>
            </a:r>
            <a:r>
              <a:rPr lang="en-US" sz="1200" b="0" i="0" kern="1200" baseline="0" dirty="0">
                <a:solidFill>
                  <a:schemeClr val="tx1"/>
                </a:solidFill>
                <a:effectLst/>
                <a:latin typeface="+mn-lt"/>
                <a:ea typeface="+mn-ea"/>
                <a:cs typeface="+mn-cs"/>
              </a:rPr>
              <a:t> photo illustrates the twisted route that characterizes the Jordan River as it runs from the Sea of Galilee to the Dead Sea. </a:t>
            </a:r>
            <a:r>
              <a:rPr lang="en-US" sz="1200" b="0" i="0" kern="1200" dirty="0">
                <a:solidFill>
                  <a:schemeClr val="tx1"/>
                </a:solidFill>
                <a:effectLst/>
                <a:latin typeface="+mn-lt"/>
                <a:ea typeface="+mn-ea"/>
                <a:cs typeface="+mn-cs"/>
              </a:rPr>
              <a:t>This American Colony photograph was taken between 1910 and 1946.</a:t>
            </a:r>
          </a:p>
          <a:p>
            <a:endParaRPr lang="en-US" sz="1200" b="0" i="0" kern="1200" dirty="0">
              <a:solidFill>
                <a:schemeClr val="tx1"/>
              </a:solidFill>
              <a:effectLst/>
              <a:latin typeface="+mn-lt"/>
              <a:ea typeface="+mn-ea"/>
              <a:cs typeface="+mn-cs"/>
            </a:endParaRPr>
          </a:p>
          <a:p>
            <a:r>
              <a:rPr lang="en-US" dirty="0"/>
              <a:t>mat13637</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13116399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numerous indicators</a:t>
            </a:r>
            <a:r>
              <a:rPr lang="en-US" sz="1200" kern="1200" baseline="0" dirty="0">
                <a:solidFill>
                  <a:schemeClr val="tx1"/>
                </a:solidFill>
                <a:effectLst/>
                <a:latin typeface="+mn-lt"/>
                <a:ea typeface="+mn-ea"/>
                <a:cs typeface="+mn-cs"/>
              </a:rPr>
              <a:t> that Gilgal is to be found somewhere in the region of Jericho (e.g., Josh 4:19; 1 Sam 10:8; 1 Sam 13:7), but its exact location is uncertain. </a:t>
            </a:r>
            <a:r>
              <a:rPr lang="en-US" sz="1200" kern="1200" dirty="0">
                <a:solidFill>
                  <a:schemeClr val="tx1"/>
                </a:solidFill>
                <a:effectLst/>
                <a:latin typeface="+mn-lt"/>
                <a:ea typeface="+mn-ea"/>
                <a:cs typeface="+mn-cs"/>
              </a:rPr>
              <a:t>This map shows various proposed sites for Gilgal, as well as five fords across the Jordan that were recorded in the 19th century. This map was created by A.D. Riddle, RiddleMaps.com. Data source: ASTER-GDEM 2 was used to render the terrain (https://asterweb.jpl.nasa.gov/gdem.asp).</a:t>
            </a:r>
          </a:p>
        </p:txBody>
      </p:sp>
      <p:sp>
        <p:nvSpPr>
          <p:cNvPr id="4" name="Slide Number Placeholder 3"/>
          <p:cNvSpPr>
            <a:spLocks noGrp="1"/>
          </p:cNvSpPr>
          <p:nvPr>
            <p:ph type="sldNum" sz="quarter" idx="5"/>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12298831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modern Israeli kibbutz named Gilgal recalls the biblical site mentioned here. The modern Gilgal is located 10 miles (16 km) north of Jericho.</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tb022207338</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3070023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Medeba</a:t>
            </a:r>
            <a:r>
              <a:rPr lang="en-US" baseline="0" dirty="0"/>
              <a:t> Map, which dates to the late 6th century AD, shows a location for Gilgal to the east of Jericho. The text above the site identifies it as “Gilgal, which is also Twelve Stones” (</a:t>
            </a:r>
            <a:r>
              <a:rPr lang="el-GR" baseline="0" dirty="0"/>
              <a:t>ΓΑΛΓΑΛΑΤΟ ΚΑΙ ΔΩΔΕΚΑΛΙΘΟΝ</a:t>
            </a:r>
            <a:r>
              <a:rPr lang="en-US" baseline="0" dirty="0"/>
              <a:t>). Below this is shown a church and what appears to be a pile of twelve stones. The site is not shown as a village (see the three sites located below it for the portrayal of villages) but as a church with some edifice in front of it representing twelve stones. Presumably the ruins of this Byzantine church lie somewhere undiscovered in the Jericho region today. Whether or not the church preserves the accurate location of Gilgal, however, is another question. See the next slide for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tb053108977</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1844997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The city into which the people came was David’s city of refuge,</a:t>
            </a:r>
            <a:r>
              <a:rPr lang="en-US" baseline="0" dirty="0"/>
              <a:t> Mahanaim. </a:t>
            </a:r>
            <a:r>
              <a:rPr lang="en-US" dirty="0"/>
              <a:t>Although the site identification of Mahanaim is debated, the best identification seems to be Tell </a:t>
            </a:r>
            <a:r>
              <a:rPr lang="en-US" dirty="0" err="1"/>
              <a:t>adh-Dhahab</a:t>
            </a:r>
            <a:r>
              <a:rPr lang="en-US" dirty="0"/>
              <a:t> ash-</a:t>
            </a:r>
            <a:r>
              <a:rPr lang="en-US" dirty="0" err="1"/>
              <a:t>Sharqiyya</a:t>
            </a:r>
            <a:r>
              <a:rPr lang="en-US" dirty="0"/>
              <a:t>, the site shown in this photo. It is perched on an</a:t>
            </a:r>
            <a:r>
              <a:rPr lang="en-US" baseline="0" dirty="0"/>
              <a:t> isolated hill above the Jabbok River. </a:t>
            </a:r>
            <a:endParaRPr lang="en-US" dirty="0"/>
          </a:p>
          <a:p>
            <a:pPr marL="0" indent="0" eaLnBrk="1" hangingPunct="1"/>
            <a:endParaRPr lang="en-US" dirty="0"/>
          </a:p>
          <a:p>
            <a:pPr marL="0" indent="0" eaLnBrk="1" hangingPunct="1"/>
            <a:r>
              <a:rPr lang="en-US" dirty="0"/>
              <a:t>tb031701147</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64365904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Medeba</a:t>
            </a:r>
            <a:r>
              <a:rPr lang="en-US" baseline="0" dirty="0"/>
              <a:t> Map, which dates to the late 6th century AD, shows a location for Gilgal to the east of Jericho. The text above the site identifies it as “Gilgal, which is also Twelve Stones” (</a:t>
            </a:r>
            <a:r>
              <a:rPr lang="el-GR" baseline="0" dirty="0"/>
              <a:t>ΓΑΛΓΑΛΑΤΟ ΚΑΙ ΔΩΔΕΚΑΛΙΘΟΝ</a:t>
            </a:r>
            <a:r>
              <a:rPr lang="en-US" baseline="0" dirty="0"/>
              <a:t>). Below this is shown a church and what appears to be a pile of twelve stones. The site is not shown as a village (see the three sites located below it for the portrayal of villages) but as a church with some edifice in front of it representing twelve stones. Presumably the ruins of this Byzantine church lie somewhere undiscovered in the Jericho region today. Whether or not the church preserves the accurate location of Gilgal, however, is another question.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tb053108977</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184499727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 photo includes</a:t>
            </a:r>
            <a:r>
              <a:rPr lang="en-US" baseline="0" dirty="0"/>
              <a:t> the expanse of the Jericho oasis. The ancient site of Jericho, which was apparently abandoned at this time, is located at the foot of the hills in the lower part of the photo. The men of Judah likely set up an encampment on the plain of the Jericho oasis to provide a place for the king and his company to rest after crossing the Jordan. The next slide includes labels.</a:t>
            </a:r>
          </a:p>
          <a:p>
            <a:endParaRPr lang="en-US" dirty="0"/>
          </a:p>
          <a:p>
            <a:r>
              <a:rPr lang="en-US" dirty="0"/>
              <a:t>tb010703115</a:t>
            </a:r>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128878565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aerial photo includes</a:t>
            </a:r>
            <a:r>
              <a:rPr lang="en-US" baseline="0" dirty="0"/>
              <a:t> the expanse of the Jericho oasis. The ancient site of Jericho, which was apparently abandoned at this time, is located at the foot of the hills in the lower part of the photo. The men of Judah likely set up an encampment on the plain of the Jericho oasis to provide a place for the king and his company to rest after crossing the Jordan. </a:t>
            </a:r>
          </a:p>
          <a:p>
            <a:endParaRPr lang="en-US" baseline="0" dirty="0"/>
          </a:p>
          <a:p>
            <a:r>
              <a:rPr lang="en-US" dirty="0"/>
              <a:t>tb010703115</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40000353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cs typeface="Times New Roman" charset="0"/>
              </a:rPr>
              <a:t>The name of the </a:t>
            </a:r>
            <a:r>
              <a:rPr lang="en-US" b="0" baseline="0" dirty="0">
                <a:cs typeface="Times New Roman" charset="0"/>
              </a:rPr>
              <a:t>Gilgal near Jericho (e.g., Josh 4:19-20) is preserved in </a:t>
            </a:r>
            <a:r>
              <a:rPr lang="en-US" sz="1200" kern="1200" dirty="0">
                <a:solidFill>
                  <a:schemeClr val="tx1"/>
                </a:solidFill>
                <a:effectLst/>
                <a:ea typeface="+mn-ea"/>
                <a:cs typeface="+mn-cs"/>
              </a:rPr>
              <a:t>Birket </a:t>
            </a:r>
            <a:r>
              <a:rPr lang="en-US" sz="1200" kern="1200" dirty="0" err="1">
                <a:solidFill>
                  <a:schemeClr val="tx1"/>
                </a:solidFill>
                <a:effectLst/>
                <a:ea typeface="+mn-ea"/>
                <a:cs typeface="+mn-cs"/>
              </a:rPr>
              <a:t>Jiljûlieh</a:t>
            </a:r>
            <a:r>
              <a:rPr lang="en-US" sz="1200" kern="1200" dirty="0">
                <a:solidFill>
                  <a:schemeClr val="tx1"/>
                </a:solidFill>
                <a:effectLst/>
                <a:ea typeface="+mn-ea"/>
                <a:cs typeface="+mn-cs"/>
              </a:rPr>
              <a:t> </a:t>
            </a:r>
            <a:r>
              <a:rPr lang="en-US" b="0" baseline="0" dirty="0">
                <a:cs typeface="Times New Roman" charset="0"/>
              </a:rPr>
              <a:t>(pictured above)</a:t>
            </a:r>
            <a:r>
              <a:rPr lang="en-US" sz="1200" kern="1200" dirty="0">
                <a:solidFill>
                  <a:schemeClr val="tx1"/>
                </a:solidFill>
                <a:effectLst/>
                <a:ea typeface="+mn-ea"/>
                <a:cs typeface="+mn-cs"/>
              </a:rPr>
              <a:t>, </a:t>
            </a:r>
            <a:r>
              <a:rPr lang="en-US" b="0" baseline="0" dirty="0">
                <a:cs typeface="Times New Roman" charset="0"/>
              </a:rPr>
              <a:t>north of Tell </a:t>
            </a:r>
            <a:r>
              <a:rPr lang="en-US" b="0" baseline="0" dirty="0" err="1">
                <a:cs typeface="Times New Roman" charset="0"/>
              </a:rPr>
              <a:t>es</a:t>
            </a:r>
            <a:r>
              <a:rPr lang="en-US" b="0" baseline="0" dirty="0">
                <a:cs typeface="Times New Roman" charset="0"/>
              </a:rPr>
              <a:t>-Sultan, </a:t>
            </a:r>
            <a:r>
              <a:rPr lang="en-US" sz="1200" kern="1200" baseline="0" dirty="0">
                <a:solidFill>
                  <a:schemeClr val="tx1"/>
                </a:solidFill>
                <a:effectLst/>
                <a:ea typeface="+mn-ea"/>
                <a:cs typeface="+mn-cs"/>
              </a:rPr>
              <a:t>although the exact location of the ancient site remains uncertain. It is possible that there was no permanent settlement at the site, but that it was instead a place of special religious and cultic significance (cf. Josh 4:20; </a:t>
            </a:r>
            <a:r>
              <a:rPr lang="en-US" sz="1200" kern="1200" baseline="0" dirty="0" err="1">
                <a:solidFill>
                  <a:schemeClr val="tx1"/>
                </a:solidFill>
                <a:effectLst/>
                <a:ea typeface="+mn-ea"/>
                <a:cs typeface="+mn-cs"/>
              </a:rPr>
              <a:t>Judg</a:t>
            </a:r>
            <a:r>
              <a:rPr lang="en-US" sz="1200" kern="1200" baseline="0" dirty="0">
                <a:solidFill>
                  <a:schemeClr val="tx1"/>
                </a:solidFill>
                <a:effectLst/>
                <a:ea typeface="+mn-ea"/>
                <a:cs typeface="+mn-cs"/>
              </a:rPr>
              <a:t> 3:19; 1 Sam 11:14). </a:t>
            </a:r>
            <a:r>
              <a:rPr lang="en-US" sz="1200" b="0" i="0" kern="1200" dirty="0">
                <a:solidFill>
                  <a:schemeClr val="tx1"/>
                </a:solidFill>
                <a:effectLst/>
                <a:ea typeface="+mn-ea"/>
                <a:cs typeface="+mn-cs"/>
              </a:rPr>
              <a:t>This American Colony photograph was taken between 1900 and 1920.</a:t>
            </a:r>
            <a:endParaRPr lang="en-US" b="0" dirty="0">
              <a:cs typeface="Times New Roman"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cs typeface="Times New Roman"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cs typeface="Times New Roman" charset="0"/>
              </a:rPr>
              <a:t>mat01029</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157076212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tb032905910</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65405439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photo helps one to picture the scene of a large number of Israelites approaching the Jordan. This American Colony photograph was taken between 1898 and 1914.</a:t>
            </a:r>
          </a:p>
          <a:p>
            <a:endParaRPr lang="en-US" sz="1200" b="0" i="0" kern="1200" dirty="0">
              <a:solidFill>
                <a:schemeClr val="tx1"/>
              </a:solidFill>
              <a:effectLst/>
              <a:latin typeface="+mn-lt"/>
              <a:ea typeface="+mn-ea"/>
              <a:cs typeface="+mn-cs"/>
            </a:endParaRPr>
          </a:p>
          <a:p>
            <a:r>
              <a:rPr lang="en-US" dirty="0"/>
              <a:t>mat06788</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18391527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picture</a:t>
            </a:r>
            <a:r>
              <a:rPr lang="en-US" sz="1200" b="0" i="0" kern="1200" baseline="0" dirty="0">
                <a:solidFill>
                  <a:schemeClr val="tx1"/>
                </a:solidFill>
                <a:effectLst/>
                <a:latin typeface="+mn-lt"/>
                <a:ea typeface="+mn-ea"/>
                <a:cs typeface="+mn-cs"/>
              </a:rPr>
              <a:t> shows pilgrims approaching the Jordan River in order to be baptized. This is the same general area as where David crossed over. </a:t>
            </a:r>
            <a:r>
              <a:rPr lang="en-US" sz="1200" b="0" i="0" kern="1200" dirty="0">
                <a:solidFill>
                  <a:schemeClr val="tx1"/>
                </a:solidFill>
                <a:effectLst/>
                <a:latin typeface="+mn-lt"/>
                <a:ea typeface="+mn-ea"/>
                <a:cs typeface="+mn-cs"/>
              </a:rPr>
              <a:t>Epiphany was traditionally held January 6–13.</a:t>
            </a:r>
            <a:r>
              <a:rPr lang="en-US" sz="1200" b="0" i="0" kern="1200" baseline="0" dirty="0">
                <a:solidFill>
                  <a:schemeClr val="tx1"/>
                </a:solidFill>
                <a:effectLst/>
                <a:latin typeface="+mn-lt"/>
                <a:ea typeface="+mn-ea"/>
                <a:cs typeface="+mn-cs"/>
              </a:rPr>
              <a:t> It commemorated the arrival of the wise men to see the infant Christ and also His baptism in the Jordan. Many Christian groups visited various places along the Jordan River during this season, mainly along the lower stretches of the river near Jericho, as part of their pilgrimage. </a:t>
            </a:r>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mat06400</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89811925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err="1"/>
              <a:t>Bahurim</a:t>
            </a:r>
            <a:r>
              <a:rPr lang="en-US" b="0" baseline="0" dirty="0"/>
              <a:t> should be located on or near the Mount of Olives, but east of it, along the route to the Jordan River. </a:t>
            </a:r>
            <a:r>
              <a:rPr lang="en-US" b="0" baseline="0" dirty="0" err="1"/>
              <a:t>Ras</a:t>
            </a:r>
            <a:r>
              <a:rPr lang="en-US" b="0" baseline="0" dirty="0"/>
              <a:t> </a:t>
            </a:r>
            <a:r>
              <a:rPr lang="en-US" b="0" baseline="0" dirty="0" err="1"/>
              <a:t>Tammin</a:t>
            </a:r>
            <a:r>
              <a:rPr lang="en-US" b="0" baseline="0" dirty="0"/>
              <a:t>, </a:t>
            </a:r>
            <a:r>
              <a:rPr lang="en-US" sz="1200" b="0" i="0" kern="1200" dirty="0" err="1">
                <a:solidFill>
                  <a:schemeClr val="tx1"/>
                </a:solidFill>
                <a:effectLst/>
                <a:latin typeface="+mn-lt"/>
                <a:ea typeface="+mn-ea"/>
                <a:cs typeface="+mn-cs"/>
              </a:rPr>
              <a:t>Ras</a:t>
            </a:r>
            <a:r>
              <a:rPr lang="en-US" sz="1200" b="0" i="0" kern="1200" dirty="0">
                <a:solidFill>
                  <a:schemeClr val="tx1"/>
                </a:solidFill>
                <a:effectLst/>
                <a:latin typeface="+mn-lt"/>
                <a:ea typeface="+mn-ea"/>
                <a:cs typeface="+mn-cs"/>
              </a:rPr>
              <a:t> Abu </a:t>
            </a:r>
            <a:r>
              <a:rPr lang="en-US" sz="1200" b="0" i="0" kern="1200" dirty="0" err="1">
                <a:solidFill>
                  <a:schemeClr val="tx1"/>
                </a:solidFill>
                <a:effectLst/>
                <a:latin typeface="+mn-lt"/>
                <a:ea typeface="+mn-ea"/>
                <a:cs typeface="+mn-cs"/>
              </a:rPr>
              <a:t>Kharrub</a:t>
            </a:r>
            <a:r>
              <a:rPr lang="en-US" sz="1200" b="0" i="0" kern="1200" dirty="0">
                <a:solidFill>
                  <a:schemeClr val="tx1"/>
                </a:solidFill>
                <a:effectLst/>
                <a:latin typeface="+mn-lt"/>
                <a:ea typeface="+mn-ea"/>
                <a:cs typeface="+mn-cs"/>
              </a:rPr>
              <a:t>,</a:t>
            </a:r>
            <a:r>
              <a:rPr lang="en-US" b="0" baseline="0" dirty="0"/>
              <a:t> and al-</a:t>
            </a:r>
            <a:r>
              <a:rPr lang="en-US" b="0" baseline="0" dirty="0" err="1"/>
              <a:t>Zaim</a:t>
            </a:r>
            <a:r>
              <a:rPr lang="en-US" b="0" baseline="0" dirty="0"/>
              <a:t> have been offered as possible candidates, and all three are in very close proximity to one another. All three sites have produced remains from the Iron Age II (1000–586 BC; Ras Abu </a:t>
            </a:r>
            <a:r>
              <a:rPr lang="en-US" b="0" baseline="0" dirty="0" err="1"/>
              <a:t>Kharrub</a:t>
            </a:r>
            <a:r>
              <a:rPr lang="en-US" b="0" baseline="0" dirty="0"/>
              <a:t> also has Iron I [1200–1000 BC] remains). The next slide includes labels.</a:t>
            </a:r>
          </a:p>
          <a:p>
            <a:pPr marL="228600" indent="-228600" eaLnBrk="1" hangingPunct="1"/>
            <a:endParaRPr lang="en-US" dirty="0"/>
          </a:p>
          <a:p>
            <a:pPr marL="228600" indent="-228600" eaLnBrk="1" hangingPunct="1"/>
            <a:r>
              <a:rPr lang="en-US" dirty="0"/>
              <a:t>tb010703219</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114701717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err="1"/>
              <a:t>Bahurim</a:t>
            </a:r>
            <a:r>
              <a:rPr lang="en-US" b="0" baseline="0" dirty="0"/>
              <a:t> should be located on or near the Mount of Olives, but east of it, along the route to the Jordan River. </a:t>
            </a:r>
            <a:r>
              <a:rPr lang="en-US" b="0" baseline="0" dirty="0" err="1"/>
              <a:t>Ras</a:t>
            </a:r>
            <a:r>
              <a:rPr lang="en-US" b="0" baseline="0" dirty="0"/>
              <a:t> </a:t>
            </a:r>
            <a:r>
              <a:rPr lang="en-US" b="0" baseline="0" dirty="0" err="1"/>
              <a:t>Tammin</a:t>
            </a:r>
            <a:r>
              <a:rPr lang="en-US" b="0" baseline="0" dirty="0"/>
              <a:t>, </a:t>
            </a:r>
            <a:r>
              <a:rPr lang="en-US" sz="1200" b="0" i="0" kern="1200" dirty="0" err="1">
                <a:solidFill>
                  <a:schemeClr val="tx1"/>
                </a:solidFill>
                <a:effectLst/>
                <a:latin typeface="+mn-lt"/>
                <a:ea typeface="+mn-ea"/>
                <a:cs typeface="+mn-cs"/>
              </a:rPr>
              <a:t>Ras</a:t>
            </a:r>
            <a:r>
              <a:rPr lang="en-US" sz="1200" b="0" i="0" kern="1200" dirty="0">
                <a:solidFill>
                  <a:schemeClr val="tx1"/>
                </a:solidFill>
                <a:effectLst/>
                <a:latin typeface="+mn-lt"/>
                <a:ea typeface="+mn-ea"/>
                <a:cs typeface="+mn-cs"/>
              </a:rPr>
              <a:t> Abu </a:t>
            </a:r>
            <a:r>
              <a:rPr lang="en-US" sz="1200" b="0" i="0" kern="1200" dirty="0" err="1">
                <a:solidFill>
                  <a:schemeClr val="tx1"/>
                </a:solidFill>
                <a:effectLst/>
                <a:latin typeface="+mn-lt"/>
                <a:ea typeface="+mn-ea"/>
                <a:cs typeface="+mn-cs"/>
              </a:rPr>
              <a:t>Kharrub</a:t>
            </a:r>
            <a:r>
              <a:rPr lang="en-US" sz="1200" b="0" i="0" kern="1200" dirty="0">
                <a:solidFill>
                  <a:schemeClr val="tx1"/>
                </a:solidFill>
                <a:effectLst/>
                <a:latin typeface="+mn-lt"/>
                <a:ea typeface="+mn-ea"/>
                <a:cs typeface="+mn-cs"/>
              </a:rPr>
              <a:t>,</a:t>
            </a:r>
            <a:r>
              <a:rPr lang="en-US" b="0" baseline="0" dirty="0"/>
              <a:t> and al-</a:t>
            </a:r>
            <a:r>
              <a:rPr lang="en-US" b="0" baseline="0" dirty="0" err="1"/>
              <a:t>Zaim</a:t>
            </a:r>
            <a:r>
              <a:rPr lang="en-US" b="0" baseline="0" dirty="0"/>
              <a:t> have been offered as possible candidates, and all three are in very close proximity to one another. All three sites have produced remains from the Iron Age II (1000–586 BC; Ras Abu </a:t>
            </a:r>
            <a:r>
              <a:rPr lang="en-US" b="0" baseline="0" dirty="0" err="1"/>
              <a:t>Kharrub</a:t>
            </a:r>
            <a:r>
              <a:rPr lang="en-US" b="0" baseline="0" dirty="0"/>
              <a:t> also has Iron I [1200–1000 BC] remains).</a:t>
            </a:r>
          </a:p>
          <a:p>
            <a:pPr marL="228600" indent="-228600" eaLnBrk="1" hangingPunct="1"/>
            <a:endParaRPr lang="en-US" dirty="0"/>
          </a:p>
          <a:p>
            <a:pPr marL="228600" indent="-228600" eaLnBrk="1" hangingPunct="1"/>
            <a:r>
              <a:rPr lang="en-US" dirty="0"/>
              <a:t>tb010703219</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164735548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Any of these three sites shown in this photo could potentially be </a:t>
            </a:r>
            <a:r>
              <a:rPr lang="en-US" b="0" baseline="0" dirty="0" err="1"/>
              <a:t>Bahurim</a:t>
            </a:r>
            <a:r>
              <a:rPr lang="en-US" b="0" baseline="0" dirty="0"/>
              <a:t>; all three are located on mounds that are in close proximity to the western end of the Ascent of Adummim, the route taken by David as he left the Mount of Olives. 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ws020115393</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28625809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relief comes from the central palace of Tiglath-pileser</a:t>
            </a:r>
            <a:r>
              <a:rPr lang="en-US" sz="1200" kern="1200" baseline="0" dirty="0">
                <a:solidFill>
                  <a:schemeClr val="tx1"/>
                </a:solidFill>
                <a:effectLst/>
                <a:latin typeface="+mn-lt"/>
                <a:ea typeface="+mn-ea"/>
                <a:cs typeface="+mn-cs"/>
              </a:rPr>
              <a:t> III at Nimrud. It</a:t>
            </a:r>
            <a:r>
              <a:rPr lang="en-US" sz="1200" kern="1200" dirty="0">
                <a:solidFill>
                  <a:schemeClr val="tx1"/>
                </a:solidFill>
                <a:effectLst/>
                <a:latin typeface="+mn-lt"/>
                <a:ea typeface="+mn-ea"/>
                <a:cs typeface="+mn-cs"/>
              </a:rPr>
              <a:t> was photographed</a:t>
            </a:r>
            <a:r>
              <a:rPr lang="en-US" sz="1200" kern="1200" baseline="0" dirty="0">
                <a:solidFill>
                  <a:schemeClr val="tx1"/>
                </a:solidFill>
                <a:effectLst/>
                <a:latin typeface="+mn-lt"/>
                <a:ea typeface="+mn-ea"/>
                <a:cs typeface="+mn-cs"/>
              </a:rPr>
              <a:t> at the Getty Villa in southern California.</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dirty="0"/>
              <a:t>tb100919330</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79582358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Any of these three sites shown in this photo could potentially be </a:t>
            </a:r>
            <a:r>
              <a:rPr lang="en-US" b="0" baseline="0" dirty="0" err="1"/>
              <a:t>Bahurim</a:t>
            </a:r>
            <a:r>
              <a:rPr lang="en-US" b="0" baseline="0" dirty="0"/>
              <a:t>; all three are located on mounds that are in close proximity to the western end of the Ascent of Adummim, the route taken by David as he left the Mount of Olives.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ws020115393</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286258090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mn-lt"/>
              </a:rPr>
              <a:t>The significant number of men who accompanied </a:t>
            </a:r>
            <a:r>
              <a:rPr lang="en-US" dirty="0" err="1">
                <a:solidFill>
                  <a:srgbClr val="000000"/>
                </a:solidFill>
                <a:latin typeface="+mn-lt"/>
              </a:rPr>
              <a:t>Shimei</a:t>
            </a:r>
            <a:r>
              <a:rPr lang="en-US" dirty="0">
                <a:solidFill>
                  <a:srgbClr val="000000"/>
                </a:solidFill>
                <a:latin typeface="+mn-lt"/>
              </a:rPr>
              <a:t> could likely be taken as a show of support, if not even a show of force. It would indicate that Shimei represented</a:t>
            </a:r>
            <a:r>
              <a:rPr lang="en-US" baseline="0" dirty="0">
                <a:solidFill>
                  <a:srgbClr val="000000"/>
                </a:solidFill>
                <a:latin typeface="+mn-lt"/>
              </a:rPr>
              <a:t> a large section of the Benjamite population, probably both in his initial disdain for David and also now in his desire for reconciliation. </a:t>
            </a:r>
            <a:r>
              <a:rPr lang="en-US" dirty="0">
                <a:solidFill>
                  <a:srgbClr val="000000"/>
                </a:solidFill>
                <a:latin typeface="+mn-lt"/>
              </a:rPr>
              <a:t>This relief was photographed at the British Museum. This image comes from </a:t>
            </a:r>
            <a:r>
              <a:rPr lang="en-US" dirty="0" err="1">
                <a:solidFill>
                  <a:srgbClr val="000000"/>
                </a:solidFill>
                <a:latin typeface="+mn-lt"/>
              </a:rPr>
              <a:t>Johnbod</a:t>
            </a:r>
            <a:r>
              <a:rPr lang="en-US" dirty="0">
                <a:solidFill>
                  <a:srgbClr val="000000"/>
                </a:solidFill>
                <a:latin typeface="+mn-lt"/>
              </a:rPr>
              <a:t> and is licensed under </a:t>
            </a:r>
            <a:r>
              <a:rPr lang="en-US" dirty="0"/>
              <a:t>CC BY-SA 4.0, via Wikimedia Commons: https://commons.wikimedia.org/wiki/File:Lion_Hunt_of_AshurbanipalDSCF3679_07.jpg.</a:t>
            </a:r>
          </a:p>
          <a:p>
            <a:endParaRPr lang="en-US" dirty="0">
              <a:solidFill>
                <a:srgbClr val="000000"/>
              </a:solidFill>
              <a:latin typeface="+mn-lt"/>
            </a:endParaRPr>
          </a:p>
          <a:p>
            <a:r>
              <a:rPr lang="en-US" dirty="0">
                <a:solidFill>
                  <a:srgbClr val="000000"/>
                </a:solidFill>
                <a:latin typeface="+mn-lt"/>
              </a:rPr>
              <a:t>wiki12012016092044</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159002775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illustrates a leader surrounded by other important supporters. </a:t>
            </a:r>
            <a:r>
              <a:rPr lang="en-US" dirty="0" err="1"/>
              <a:t>Aref</a:t>
            </a:r>
            <a:r>
              <a:rPr lang="en-US" dirty="0"/>
              <a:t> al-</a:t>
            </a:r>
            <a:r>
              <a:rPr lang="en-US" dirty="0" err="1"/>
              <a:t>Aref</a:t>
            </a:r>
            <a:r>
              <a:rPr lang="en-US" dirty="0"/>
              <a:t>, shown</a:t>
            </a:r>
            <a:r>
              <a:rPr lang="en-US" baseline="0" dirty="0"/>
              <a:t> in a suit in the center of this photograph, was a journalist, historian, and politician. He went on to serve as the mayor of East Jerusalem in the 1950s. </a:t>
            </a:r>
            <a:r>
              <a:rPr lang="en-US" dirty="0"/>
              <a:t>This American Colony photograph was</a:t>
            </a:r>
            <a:r>
              <a:rPr lang="en-US" baseline="0" dirty="0"/>
              <a:t> taken </a:t>
            </a:r>
            <a:r>
              <a:rPr lang="en-US" dirty="0"/>
              <a:t>between 1934 and 1939.</a:t>
            </a:r>
          </a:p>
          <a:p>
            <a:endParaRPr lang="en-US" dirty="0"/>
          </a:p>
          <a:p>
            <a:r>
              <a:rPr lang="en-US" dirty="0"/>
              <a:t>mat03791</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31231390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t>
            </a:r>
            <a:r>
              <a:rPr lang="en-US" dirty="0"/>
              <a:t>Benjamin Street” is located in the Baka neighborhood, south of the Old City.</a:t>
            </a:r>
          </a:p>
          <a:p>
            <a:endParaRPr lang="en-US" dirty="0"/>
          </a:p>
          <a:p>
            <a:r>
              <a:rPr lang="en-US" dirty="0"/>
              <a:t>lbd102218465</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109965402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photo illustrates a large crowd gathered at the edge of the Jordan, as </a:t>
            </a:r>
            <a:r>
              <a:rPr lang="en-US" sz="1200" b="0" i="0" kern="1200" dirty="0" err="1">
                <a:solidFill>
                  <a:schemeClr val="tx1"/>
                </a:solidFill>
                <a:effectLst/>
                <a:latin typeface="+mn-lt"/>
                <a:ea typeface="+mn-ea"/>
                <a:cs typeface="+mn-cs"/>
              </a:rPr>
              <a:t>Shimei</a:t>
            </a:r>
            <a:r>
              <a:rPr lang="en-US" sz="1200" b="0" i="0" kern="1200" dirty="0">
                <a:solidFill>
                  <a:schemeClr val="tx1"/>
                </a:solidFill>
                <a:effectLst/>
                <a:latin typeface="+mn-lt"/>
                <a:ea typeface="+mn-ea"/>
                <a:cs typeface="+mn-cs"/>
              </a:rPr>
              <a:t> and his companions gathered to meet David and his company. This American Colony photograph was taken between 1898 and 1914.</a:t>
            </a:r>
          </a:p>
          <a:p>
            <a:endParaRPr lang="en-US" sz="1200" b="0" i="0" kern="1200" dirty="0">
              <a:solidFill>
                <a:schemeClr val="tx1"/>
              </a:solidFill>
              <a:effectLst/>
              <a:latin typeface="+mn-lt"/>
              <a:ea typeface="+mn-ea"/>
              <a:cs typeface="+mn-cs"/>
            </a:endParaRPr>
          </a:p>
          <a:p>
            <a:r>
              <a:rPr lang="en-US" dirty="0"/>
              <a:t>mat06782</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15510031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artifact was photographed at the Louvre Museum.</a:t>
            </a:r>
          </a:p>
          <a:p>
            <a:endParaRPr lang="en-US" dirty="0"/>
          </a:p>
          <a:p>
            <a:r>
              <a:rPr lang="en-US" dirty="0"/>
              <a:t>tb060408605</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203288426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verb</a:t>
            </a:r>
            <a:r>
              <a:rPr lang="en-US" baseline="0" dirty="0"/>
              <a:t> “rushed” (Heb. </a:t>
            </a:r>
            <a:r>
              <a:rPr lang="en-US" baseline="0" dirty="0" err="1"/>
              <a:t>tsalach</a:t>
            </a:r>
            <a:r>
              <a:rPr lang="en-US" baseline="0" dirty="0"/>
              <a:t>, </a:t>
            </a:r>
            <a:r>
              <a:rPr lang="he-IL" b="0" i="0" u="none" strike="noStrike" kern="1200" baseline="0" dirty="0">
                <a:ea typeface="+mn-ea"/>
                <a:cs typeface="+mn-cs"/>
              </a:rPr>
              <a:t>צָלַח</a:t>
            </a:r>
            <a:r>
              <a:rPr lang="en-US" b="0" i="0" u="none" strike="noStrike" kern="1200" baseline="0" dirty="0">
                <a:ea typeface="+mn-ea"/>
                <a:cs typeface="+mn-cs"/>
              </a:rPr>
              <a:t>) indicates that </a:t>
            </a:r>
            <a:r>
              <a:rPr lang="en-US" b="0" i="0" u="none" strike="noStrike" kern="1200" baseline="0" dirty="0" err="1">
                <a:ea typeface="+mn-ea"/>
                <a:cs typeface="+mn-cs"/>
              </a:rPr>
              <a:t>Shimei</a:t>
            </a:r>
            <a:r>
              <a:rPr lang="en-US" b="0" i="0" u="none" strike="noStrike" kern="1200" baseline="0" dirty="0">
                <a:ea typeface="+mn-ea"/>
                <a:cs typeface="+mn-cs"/>
              </a:rPr>
              <a:t> and his men were intent on reaching the river early enough to be of assistance in helping the king across. The hope was likely that their actions would indicate their good intent. </a:t>
            </a:r>
            <a:r>
              <a:rPr lang="en-US" dirty="0">
                <a:effectLst/>
                <a:ea typeface="Calibri" panose="020F0502020204030204" pitchFamily="34" charset="0"/>
              </a:rPr>
              <a:t>This image comes from The Metropolitan Museum of Art and is in the public domain. Source: </a:t>
            </a:r>
            <a:r>
              <a:rPr lang="en-US" u="sng" dirty="0">
                <a:effectLst/>
                <a:ea typeface="Calibri" panose="020F0502020204030204" pitchFamily="34" charset="0"/>
                <a:hlinkClick r:id="rId3">
                  <a:extLst>
                    <a:ext uri="{A12FA001-AC4F-418D-AE19-62706E023703}">
                      <ahyp:hlinkClr xmlns:ahyp="http://schemas.microsoft.com/office/drawing/2018/hyperlinkcolor" val="tx"/>
                    </a:ext>
                  </a:extLst>
                </a:hlinkClick>
              </a:rPr>
              <a:t>https://www.metmuseum.org/art/collection/search/543883</a:t>
            </a:r>
            <a:endParaRPr lang="en-US" u="sng" dirty="0">
              <a:effectLst/>
              <a:ea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met543883</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417070649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Preferably the river would be forded where the banks were not too steep and where the stream was wide enough that it was not too deep. This old postcard shows men fording the Jordan River</a:t>
            </a:r>
            <a:r>
              <a:rPr lang="en-US" baseline="0" dirty="0"/>
              <a:t> where it is not much deeper than their waists. The image comes from a postcard that was colorized. </a:t>
            </a:r>
            <a:r>
              <a:rPr lang="en-US" dirty="0">
                <a:effectLst/>
                <a:ea typeface="Calibri" panose="020F0502020204030204" pitchFamily="34" charset="0"/>
              </a:rPr>
              <a:t>This image comes from </a:t>
            </a:r>
            <a:r>
              <a:rPr lang="en-US" dirty="0" err="1">
                <a:effectLst/>
                <a:ea typeface="Calibri" panose="020F0502020204030204" pitchFamily="34" charset="0"/>
              </a:rPr>
              <a:t>TheRealHuldra</a:t>
            </a:r>
            <a:r>
              <a:rPr lang="en-US" dirty="0">
                <a:effectLst/>
                <a:ea typeface="Calibri" panose="020F0502020204030204" pitchFamily="34" charset="0"/>
              </a:rPr>
              <a:t> and is in the public domain, via Wikimedia Commons: </a:t>
            </a:r>
            <a:r>
              <a:rPr lang="en-US" u="sng" dirty="0">
                <a:effectLst/>
                <a:ea typeface="Calibri" panose="020F0502020204030204" pitchFamily="34" charset="0"/>
                <a:hlinkClick r:id="rId3">
                  <a:extLst>
                    <a:ext uri="{A12FA001-AC4F-418D-AE19-62706E023703}">
                      <ahyp:hlinkClr xmlns:ahyp="http://schemas.microsoft.com/office/drawing/2018/hyperlinkcolor" val="tx"/>
                    </a:ext>
                  </a:extLst>
                </a:hlinkClick>
              </a:rPr>
              <a:t>https://commons.wikimedia.org/wiki/File:The_Ford_of_River_Jordan.jpg</a:t>
            </a:r>
            <a:r>
              <a:rPr lang="en-US" dirty="0">
                <a:effectLst/>
                <a:ea typeface="Calibri" panose="020F0502020204030204" pitchFamily="34" charset="0"/>
              </a:rPr>
              <a:t>.</a:t>
            </a:r>
          </a:p>
          <a:p>
            <a:endParaRPr lang="en-US" dirty="0">
              <a:effectLst/>
            </a:endParaRPr>
          </a:p>
          <a:p>
            <a:r>
              <a:rPr lang="en-US" dirty="0">
                <a:effectLst/>
                <a:ea typeface="Calibri" panose="020F0502020204030204" pitchFamily="34" charset="0"/>
              </a:rPr>
              <a:t>wiki0913200807561099711</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depicts the Assyrian king Ashurnasirpal</a:t>
            </a:r>
            <a:r>
              <a:rPr lang="en-US" baseline="0" dirty="0"/>
              <a:t> crossing a river with his troops. The king is in his chariot atop a boat, while a man in the background paddles across with the help of an inflated skin. The chariot horses are swimming behind the boat, their lead ropes held by a man at the back of the boat. This relief</a:t>
            </a:r>
            <a:r>
              <a:rPr lang="en-US" dirty="0"/>
              <a:t> was photographed</a:t>
            </a:r>
            <a:r>
              <a:rPr lang="en-US" baseline="0" dirty="0"/>
              <a:t> at the British Museum.</a:t>
            </a:r>
            <a:endParaRPr lang="en-US" dirty="0"/>
          </a:p>
          <a:p>
            <a:endParaRPr lang="en-US" dirty="0"/>
          </a:p>
          <a:p>
            <a:r>
              <a:rPr lang="en-US" dirty="0"/>
              <a:t>adr1805194381</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a:t>
            </a:r>
            <a:r>
              <a:rPr lang="en-US" baseline="0" dirty="0"/>
              <a:t> the Israel Museum.</a:t>
            </a:r>
            <a:endParaRPr lang="en-US" dirty="0"/>
          </a:p>
          <a:p>
            <a:endParaRPr lang="en-US" dirty="0"/>
          </a:p>
          <a:p>
            <a:r>
              <a:rPr lang="en-US" dirty="0"/>
              <a:t>adr1306212590</a:t>
            </a:r>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2615273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This illustration comes from Sir Austen Henry 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https://digitalcollections.nypl.org/items/510d47dc-474f-a3d9-e040-e00a18064a99</a:t>
            </a:r>
            <a:endParaRPr lang="en-US" dirty="0"/>
          </a:p>
          <a:p>
            <a:endParaRPr lang="en-US" dirty="0"/>
          </a:p>
          <a:p>
            <a:r>
              <a:rPr lang="en-US" dirty="0"/>
              <a:t>nypl</a:t>
            </a:r>
            <a:r>
              <a:rPr lang="en-US" sz="1200" b="0" i="0" kern="1200" dirty="0">
                <a:effectLst/>
                <a:latin typeface="+mn-lt"/>
                <a:ea typeface="+mn-ea"/>
                <a:cs typeface="+mn-cs"/>
              </a:rPr>
              <a:t>494765</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79582358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This relief shows several captured enemies</a:t>
            </a:r>
            <a:r>
              <a:rPr lang="en-US" baseline="0" dirty="0"/>
              <a:t> bowing to the ground, along with</a:t>
            </a:r>
            <a:r>
              <a:rPr lang="en-US" dirty="0"/>
              <a:t> two captured Elamite kings being forced to act as servants. Assyrian courtiers jeer at the Elamite kings, who are distinguished by their fringed robes and bulbous hats. </a:t>
            </a:r>
            <a:r>
              <a:rPr lang="en-US" b="0" dirty="0"/>
              <a:t>The</a:t>
            </a:r>
            <a:r>
              <a:rPr lang="en-US" b="0" baseline="0" dirty="0"/>
              <a:t> one on the left </a:t>
            </a:r>
            <a:r>
              <a:rPr lang="en-US" b="0" dirty="0"/>
              <a:t>carries a wine jar, while the one on the right holds a fly whisk. </a:t>
            </a:r>
            <a:r>
              <a:rPr lang="en-US" dirty="0"/>
              <a:t>The inscription states that Ashurbanipal captured the Elamites with the help of the gods and compelled them to prepare and serve him a meal. </a:t>
            </a:r>
            <a:r>
              <a:rPr lang="en-US" dirty="0">
                <a:solidFill>
                  <a:srgbClr val="000000"/>
                </a:solidFill>
                <a:latin typeface="+mn-lt"/>
              </a:rPr>
              <a:t>This relief was photographed at the British Museum.</a:t>
            </a:r>
          </a:p>
          <a:p>
            <a:pPr>
              <a:defRPr/>
            </a:pPr>
            <a:endParaRPr lang="en-US" dirty="0">
              <a:solidFill>
                <a:srgbClr val="000000"/>
              </a:solidFill>
              <a:latin typeface="+mn-lt"/>
            </a:endParaRPr>
          </a:p>
          <a:p>
            <a:pPr>
              <a:defRPr/>
            </a:pPr>
            <a:r>
              <a:rPr lang="en-US" dirty="0">
                <a:solidFill>
                  <a:srgbClr val="000000"/>
                </a:solidFill>
                <a:latin typeface="+mn-lt"/>
              </a:rPr>
              <a:t>tb100919343</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5334746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dirty="0"/>
              <a:t>Shimei recalls the day when David passed over the Mount of Olives, barefoot and weeping, and Shimei cursed the king and pelted him with rocks (2 Sam 17:5-14).</a:t>
            </a:r>
          </a:p>
          <a:p>
            <a:pPr marL="228600" indent="-228600" eaLnBrk="1" hangingPunct="1"/>
            <a:endParaRPr lang="en-US" dirty="0"/>
          </a:p>
          <a:p>
            <a:pPr marL="228600" indent="-228600" eaLnBrk="1" hangingPunct="1"/>
            <a:r>
              <a:rPr lang="en-US" dirty="0"/>
              <a:t>tb010703219</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106864063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err="1">
                <a:solidFill>
                  <a:schemeClr val="tx1"/>
                </a:solidFill>
                <a:effectLst/>
                <a:latin typeface="+mn-lt"/>
                <a:ea typeface="+mn-ea"/>
                <a:cs typeface="+mn-cs"/>
              </a:rPr>
              <a:t>Shimei’s</a:t>
            </a:r>
            <a:r>
              <a:rPr lang="en-US" sz="1200" b="0" i="0" kern="1200" dirty="0">
                <a:solidFill>
                  <a:schemeClr val="tx1"/>
                </a:solidFill>
                <a:effectLst/>
                <a:latin typeface="+mn-lt"/>
                <a:ea typeface="+mn-ea"/>
                <a:cs typeface="+mn-cs"/>
              </a:rPr>
              <a:t> claim to represent “the house of Joseph” is noteworthy.</a:t>
            </a:r>
            <a:r>
              <a:rPr lang="en-US" sz="1200" b="0" i="0" kern="1200" baseline="0" dirty="0">
                <a:solidFill>
                  <a:schemeClr val="tx1"/>
                </a:solidFill>
                <a:effectLst/>
                <a:latin typeface="+mn-lt"/>
                <a:ea typeface="+mn-ea"/>
                <a:cs typeface="+mn-cs"/>
              </a:rPr>
              <a:t> He is identified as a Benjamite (2 Sam 16:5; 20:16), whereas the tribes descended from Joseph were Ephraim and Manasseh. Perhaps this was a reference to the coalition that had sided with Absalom in the rebellion, which was perhaps composed largely of men from those two tribes. Another possibility is that “house of Joseph” is shorthand for the northern tribes. This photo shows the traditional burial place of Joseph near Shechem (cf. Josh 24:32). </a:t>
            </a:r>
          </a:p>
          <a:p>
            <a:endParaRPr lang="en-US" sz="1200" b="0" i="0" kern="1200" baseline="0" dirty="0">
              <a:solidFill>
                <a:schemeClr val="tx1"/>
              </a:solidFill>
              <a:effectLst/>
              <a:latin typeface="+mn-lt"/>
              <a:ea typeface="+mn-ea"/>
              <a:cs typeface="+mn-cs"/>
            </a:endParaRPr>
          </a:p>
          <a:p>
            <a:r>
              <a:rPr lang="en-US" sz="1200" b="0" i="0" kern="1200" dirty="0">
                <a:effectLst/>
                <a:latin typeface="+mn-lt"/>
                <a:ea typeface="+mn-ea"/>
                <a:cs typeface="+mn-cs"/>
              </a:rPr>
              <a:t>This photograph of Joseph’s tomb is striking because of the absence of buildings around it. By contrast, the tomb today is surrounded by modern apartment buildings and other structures. It may be noted that this photograph was </a:t>
            </a:r>
            <a:r>
              <a:rPr lang="en-US" sz="1200" b="0" i="0" kern="1200" baseline="0" dirty="0">
                <a:effectLst/>
                <a:latin typeface="+mn-lt"/>
                <a:ea typeface="+mn-ea"/>
                <a:cs typeface="+mn-cs"/>
              </a:rPr>
              <a:t>reversed (mirror image) prior to its labeling (in the lower left corner) during the years of the American Colony. The image is shown with the correct perspective here, looking south towards Mount Gerizim. </a:t>
            </a:r>
            <a:r>
              <a:rPr lang="en-US" dirty="0"/>
              <a:t>Ancient Shechem (Tell Balata) is not pictured but it is located to the immediate right of the photo. </a:t>
            </a:r>
            <a:r>
              <a:rPr lang="en-US" sz="1200" b="0" i="0" kern="1200" dirty="0">
                <a:solidFill>
                  <a:schemeClr val="tx1"/>
                </a:solidFill>
                <a:effectLst/>
                <a:latin typeface="+mn-lt"/>
                <a:ea typeface="+mn-ea"/>
                <a:cs typeface="+mn-cs"/>
              </a:rPr>
              <a:t>This American Colony photograph was taken in the between 1898 and 1914.</a:t>
            </a:r>
          </a:p>
          <a:p>
            <a:endParaRPr lang="en-US" sz="1200" b="0" i="0" kern="1200" dirty="0">
              <a:solidFill>
                <a:schemeClr val="tx1"/>
              </a:solidFill>
              <a:effectLst/>
              <a:latin typeface="+mn-lt"/>
              <a:ea typeface="+mn-ea"/>
              <a:cs typeface="+mn-cs"/>
            </a:endParaRPr>
          </a:p>
          <a:p>
            <a:r>
              <a:rPr lang="en-US" dirty="0"/>
              <a:t>mat07374</a:t>
            </a:r>
          </a:p>
          <a:p>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58408704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relief shows an Assyrian soldier executing a captive, an act similar to what was suggested by Abishai. </a:t>
            </a:r>
            <a:r>
              <a:rPr lang="en-US" dirty="0"/>
              <a:t>This relief was</a:t>
            </a:r>
            <a:r>
              <a:rPr lang="en-US" baseline="0" dirty="0"/>
              <a:t> photographed at the British Museum. </a:t>
            </a:r>
            <a:endParaRPr lang="en-US" dirty="0"/>
          </a:p>
          <a:p>
            <a:endParaRPr lang="en-US" dirty="0"/>
          </a:p>
          <a:p>
            <a:r>
              <a:rPr lang="en-US" dirty="0"/>
              <a:t>tb112004323</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49308453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dirty="0" err="1"/>
              <a:t>Abishai</a:t>
            </a:r>
            <a:r>
              <a:rPr lang="en-US" dirty="0"/>
              <a:t> Street” is located in the German Colony neighborhood, southwest of the Old City.</a:t>
            </a:r>
          </a:p>
          <a:p>
            <a:endParaRPr lang="en-US" dirty="0"/>
          </a:p>
          <a:p>
            <a:r>
              <a:rPr lang="en-US" dirty="0"/>
              <a:t>lbd102318967</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49308453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Zeruiah</a:t>
            </a:r>
            <a:r>
              <a:rPr lang="en-US" dirty="0"/>
              <a:t> Street is located in the Abu Tor neighborhood, south of the Old City.</a:t>
            </a:r>
          </a:p>
          <a:p>
            <a:endParaRPr lang="en-US" dirty="0"/>
          </a:p>
          <a:p>
            <a:r>
              <a:rPr lang="en-US" dirty="0"/>
              <a:t>lbd102318814</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125038749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David’s response indicates confidence in his position as king, and a willingness to forgive past wrongs. His benevolence</a:t>
            </a:r>
            <a:r>
              <a:rPr lang="en-US" baseline="0" dirty="0"/>
              <a:t> was likely instrumental in securing the goodwill of the northern tribes. This faience head of an Israelite ruler, perhaps even a king, was found at a site in northern Israel and photographed at the </a:t>
            </a:r>
            <a:r>
              <a:rPr lang="en-US" dirty="0"/>
              <a:t>Israel </a:t>
            </a:r>
            <a:r>
              <a:rPr lang="en-US" baseline="0" dirty="0"/>
              <a:t>Museum. </a:t>
            </a:r>
            <a:endParaRPr lang="en-US" dirty="0"/>
          </a:p>
          <a:p>
            <a:endParaRPr lang="en-US" dirty="0"/>
          </a:p>
          <a:p>
            <a:r>
              <a:rPr lang="en-US" dirty="0"/>
              <a:t>adr1806199395</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87013765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comes from the central palace of Tiglath-pileser</a:t>
            </a:r>
            <a:r>
              <a:rPr lang="en-US" baseline="0" dirty="0"/>
              <a:t> III at Nimrud. It illustrates the life or death decision that the king needed to make. This relief was photographed at the </a:t>
            </a:r>
            <a:r>
              <a:rPr lang="en-US" dirty="0"/>
              <a:t>British Museum.</a:t>
            </a:r>
          </a:p>
          <a:p>
            <a:endParaRPr lang="en-US" dirty="0"/>
          </a:p>
          <a:p>
            <a:r>
              <a:rPr lang="en-US" dirty="0"/>
              <a:t>tb0929197009</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104421138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Mephibosheth was the son of Jonathan and grandson of Saul. Here he is referred to as the “son of Saul” in the sense of “descendant.” He had been treated kindly by David and given a seat at David’s table,</a:t>
            </a:r>
            <a:r>
              <a:rPr lang="en-US" baseline="0" dirty="0"/>
              <a:t> illustrated here by a feasting scene (cf. 2 Sam 9:13). </a:t>
            </a:r>
            <a:r>
              <a:rPr lang="en-US" dirty="0"/>
              <a:t>Feasting</a:t>
            </a:r>
            <a:r>
              <a:rPr lang="en-US" baseline="0" dirty="0"/>
              <a:t> was an important aspect of Israelite life that signified more than the meal itself. This was especially true for feasts with elites and royalty. This stela from Samal depicts a funerary meal brought to a dead ancestor, but also illustrates the significance of a feast in the ancient Near East. </a:t>
            </a:r>
            <a:r>
              <a:rPr lang="en-US" dirty="0"/>
              <a:t>This stela was photographed at the Berlin Museum of the Ancient Near East.</a:t>
            </a:r>
          </a:p>
          <a:p>
            <a:endParaRPr lang="en-US" dirty="0"/>
          </a:p>
          <a:p>
            <a:r>
              <a:rPr lang="en-US" dirty="0"/>
              <a:t>adr070513178</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22619098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dirty="0"/>
              <a:t>mat06348</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2746624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fact</a:t>
            </a:r>
            <a:r>
              <a:rPr lang="en-US" baseline="0" dirty="0"/>
              <a:t> that David was mourning on a day of victory would have been very demoralizing for his people, as Joab shortly pointed out. </a:t>
            </a:r>
            <a:r>
              <a:rPr lang="en-US" dirty="0"/>
              <a:t>This image comes from The Metropolitan Museum of Art and is in the public domain. Source: https://www.metmuseum.org/art/collection/search/250926.</a:t>
            </a:r>
          </a:p>
          <a:p>
            <a:endParaRPr lang="en-US" dirty="0"/>
          </a:p>
          <a:p>
            <a:r>
              <a:rPr lang="en-US" dirty="0"/>
              <a:t>met250926</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185978734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dgg052405101</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83289204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Hebrew text is somewhat ambiguous regarding whether Mephibosheth came “from” Jerusalem to meet David (ASV, KJV, ESV), or came “to” Jerusalem to meet him (NASB, NET, NIV, RSV). There is no preposition in the Hebrew text (Heb. </a:t>
            </a:r>
            <a:r>
              <a:rPr lang="he-IL" sz="1200" b="0" i="0" u="none" strike="noStrike" kern="1200" baseline="0" dirty="0">
                <a:solidFill>
                  <a:schemeClr val="tx1"/>
                </a:solidFill>
                <a:latin typeface="+mn-lt"/>
                <a:ea typeface="+mn-ea"/>
                <a:cs typeface="+mn-cs"/>
              </a:rPr>
              <a:t>וַיְהִי כִּי־בָא יְרוּשָׁלִַם</a:t>
            </a:r>
            <a:r>
              <a:rPr lang="en-US" sz="1200" b="0" i="0" u="none" strike="noStrike" kern="1200" baseline="0" dirty="0">
                <a:solidFill>
                  <a:schemeClr val="tx1"/>
                </a:solidFill>
                <a:latin typeface="+mn-lt"/>
                <a:ea typeface="+mn-ea"/>
                <a:cs typeface="+mn-cs"/>
              </a:rPr>
              <a:t>). Preference should be given to the latter based on the following observations: (1) Mephibosheth lived in Jerusalem (2 Sam 9:13); (2) he “came down” to meet the king (2 Sam 19:24), which would fit a trip from Jerusalem to the Jericho oasis, but not a trip from Gibeah to Jerusalem; (3) the later narrative records David crossing the Jordan and moving on to Gilgal, suggesting that this happened prior to his crossing of the Jordan (2 Sam 19:39-40)</a:t>
            </a:r>
            <a:r>
              <a:rPr lang="en-US" baseline="0" dirty="0"/>
              <a:t>. </a:t>
            </a:r>
          </a:p>
          <a:p>
            <a:endParaRPr lang="en-US" dirty="0"/>
          </a:p>
          <a:p>
            <a:pPr marL="0" indent="0" eaLnBrk="1" hangingPunct="1"/>
            <a:r>
              <a:rPr lang="en-US" dirty="0"/>
              <a:t>Mephibosheth was lame in both feet, and thus could</a:t>
            </a:r>
            <a:r>
              <a:rPr lang="en-US" baseline="0" dirty="0"/>
              <a:t> not walk with David. The following narrative suggests that riding a donkey was something he could do, and this may have been how he arrived at David’s location. </a:t>
            </a:r>
            <a:r>
              <a:rPr lang="en-US" dirty="0"/>
              <a:t>This statuette was photographed</a:t>
            </a:r>
            <a:r>
              <a:rPr lang="en-US" baseline="0" dirty="0"/>
              <a:t> at the Bible Lands Museum in Jerusalem.</a:t>
            </a:r>
            <a:endParaRPr lang="en-US" dirty="0"/>
          </a:p>
          <a:p>
            <a:pPr marL="228600" indent="-228600" eaLnBrk="1" hangingPunct="1"/>
            <a:endParaRPr lang="en-US" dirty="0"/>
          </a:p>
          <a:p>
            <a:pPr marL="228600" indent="-228600" eaLnBrk="1" hangingPunct="1"/>
            <a:r>
              <a:rPr lang="en-US" dirty="0"/>
              <a:t>mjb1904258034</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179634342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Given that Mephibosheth was lame, he was apparently used to </a:t>
            </a:r>
            <a:r>
              <a:rPr lang="en-US" dirty="0" err="1"/>
              <a:t>Ziba</a:t>
            </a:r>
            <a:r>
              <a:rPr lang="en-US" dirty="0"/>
              <a:t> saddling a donkey for his transportation. This American Colony photo was taken between 1934 and 1939.</a:t>
            </a:r>
          </a:p>
          <a:p>
            <a:endParaRPr lang="en-US" dirty="0"/>
          </a:p>
          <a:p>
            <a:r>
              <a:rPr lang="en-US" dirty="0"/>
              <a:t>mat22435</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43677363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 shows</a:t>
            </a:r>
            <a:r>
              <a:rPr lang="en-US" baseline="0" dirty="0"/>
              <a:t> an old man riding a donkey outside of Bethlehem (David’s birthplace). </a:t>
            </a:r>
            <a:r>
              <a:rPr lang="en-US" sz="1200" b="0" i="0" kern="1200" dirty="0">
                <a:solidFill>
                  <a:schemeClr val="tx1"/>
                </a:solidFill>
                <a:effectLst/>
                <a:latin typeface="+mn-lt"/>
                <a:ea typeface="+mn-ea"/>
                <a:cs typeface="+mn-cs"/>
              </a:rPr>
              <a:t>This American Colony photograph was taken between 1898 and 1946.</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mat09180</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43677363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David has already been referred to as “an angel of God” by Achish and the wise woman of Tekoa (1 Sam 29:9; 2 Sam 14:17, 20). This is the third time others have referred to David in this way. Michael is one of only two angels known by name from the Hebrew Bible (Dan 10:13)</a:t>
            </a:r>
            <a:r>
              <a:rPr lang="en-US" baseline="0" dirty="0"/>
              <a:t>; the other is Gabriel (Dan 8:16; 9:21). </a:t>
            </a:r>
            <a:r>
              <a:rPr lang="en-US" dirty="0"/>
              <a:t>This statue of Michael the Archangel is located atop the Castel Sant'Angelo in</a:t>
            </a:r>
            <a:r>
              <a:rPr lang="en-US" baseline="0" dirty="0"/>
              <a:t> Rome. According to tradition, Michael appeared here in AD 590, ending a terrible plague. The castle is apparently named after the event. Prior to this tradition, the location was the tomb of the Emperor Hadrian (died AD 138).</a:t>
            </a:r>
          </a:p>
          <a:p>
            <a:endParaRPr lang="en-US" baseline="0" dirty="0"/>
          </a:p>
          <a:p>
            <a:r>
              <a:rPr lang="en-US" dirty="0"/>
              <a:t>tb0514170035c</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146938529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a:t>
            </a:r>
            <a:r>
              <a:rPr lang="en-US" baseline="0" dirty="0"/>
              <a:t> at the Vatican Museums.</a:t>
            </a:r>
            <a:endParaRPr lang="en-US" dirty="0"/>
          </a:p>
          <a:p>
            <a:endParaRPr lang="en-US" dirty="0"/>
          </a:p>
          <a:p>
            <a:r>
              <a:rPr lang="en-US" dirty="0"/>
              <a:t>tb0512176443</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78474768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mat01233</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134215810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“The land” to which David refers would have been the original royal estate of Saul at Gibeah. It</a:t>
            </a:r>
            <a:r>
              <a:rPr lang="en-US" sz="1200" baseline="0" dirty="0"/>
              <a:t> is not known how large this estate was, but presumably it encompassed good land around Saul’s palace/fortress at Gibeah. This view of Gibeah gives some idea of the topography of this area. The next slide includes labels.</a:t>
            </a:r>
          </a:p>
          <a:p>
            <a:endParaRPr lang="en-US" sz="1200" dirty="0"/>
          </a:p>
          <a:p>
            <a:r>
              <a:rPr lang="en-US" sz="1200" dirty="0"/>
              <a:t>tb051407479</a:t>
            </a:r>
            <a:endParaRPr lang="en-US" dirty="0"/>
          </a:p>
        </p:txBody>
      </p:sp>
    </p:spTree>
    <p:extLst>
      <p:ext uri="{BB962C8B-B14F-4D97-AF65-F5344CB8AC3E}">
        <p14:creationId xmlns:p14="http://schemas.microsoft.com/office/powerpoint/2010/main" val="259204951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98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land” to which David refers would have been the original royal estate of Saul at Gibeah. It</a:t>
            </a:r>
            <a:r>
              <a:rPr lang="en-US" sz="1200" baseline="0" dirty="0"/>
              <a:t> is not known how large this estate was, but presumably it encompassed good land around Saul’s palace/fortress at Gibeah. This view of Gibeah gives some idea of the topography of this area.</a:t>
            </a:r>
          </a:p>
          <a:p>
            <a:endParaRPr lang="en-US" sz="1200" dirty="0"/>
          </a:p>
          <a:p>
            <a:r>
              <a:rPr lang="en-US" sz="1200" dirty="0"/>
              <a:t>tb051407479</a:t>
            </a:r>
            <a:endParaRPr lang="en-US" dirty="0"/>
          </a:p>
        </p:txBody>
      </p:sp>
    </p:spTree>
    <p:extLst>
      <p:ext uri="{BB962C8B-B14F-4D97-AF65-F5344CB8AC3E}">
        <p14:creationId xmlns:p14="http://schemas.microsoft.com/office/powerpoint/2010/main" val="87160156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solidFill>
                  <a:prstClr val="black"/>
                </a:solidFill>
              </a:rPr>
              <a:pPr/>
              <a:t>99</a:t>
            </a:fld>
            <a:endParaRPr lang="en-US">
              <a:solidFill>
                <a:prstClr val="black"/>
              </a:solidFill>
            </a:endParaRPr>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a:t>
            </a:r>
            <a:r>
              <a:rPr lang="en-US" baseline="0" dirty="0"/>
              <a:t> large mound visible in this photo of Gibeah was determined to be remnants of the fortress built by Saul. It was likely the heart of the estate to which David refers, although Mephibosheth no longer lived there. The site was excavated by William F. Albright in 1922–23. </a:t>
            </a:r>
            <a:r>
              <a:rPr lang="en-US" dirty="0"/>
              <a:t>This American Colony photograph</a:t>
            </a:r>
            <a:r>
              <a:rPr lang="en-US" baseline="0" dirty="0"/>
              <a:t> was taken in 1931. These ruins have since been destroyed or covered by later construction.</a:t>
            </a:r>
            <a:endParaRPr lang="en-US" dirty="0"/>
          </a:p>
          <a:p>
            <a:endParaRPr lang="en-US" dirty="0"/>
          </a:p>
          <a:p>
            <a:r>
              <a:rPr lang="en-US" dirty="0"/>
              <a:t>mat22167</a:t>
            </a:r>
          </a:p>
        </p:txBody>
      </p:sp>
    </p:spTree>
    <p:extLst>
      <p:ext uri="{BB962C8B-B14F-4D97-AF65-F5344CB8AC3E}">
        <p14:creationId xmlns:p14="http://schemas.microsoft.com/office/powerpoint/2010/main" val="2652968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12/26/2021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01.xml"/><Relationship Id="rId1" Type="http://schemas.openxmlformats.org/officeDocument/2006/relationships/slideLayout" Target="../slideLayouts/slideLayout2.xml"/><Relationship Id="rId4" Type="http://schemas.microsoft.com/office/2007/relationships/hdphoto" Target="../media/hdphoto7.wdp"/></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95.jpeg"/></Relationships>
</file>

<file path=ppt/slides/_rels/slide103.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microsoft.com/office/2007/relationships/hdphoto" Target="../media/hdphoto8.wdp"/></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0.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microsoft.com/office/2007/relationships/hdphoto" Target="../media/hdphoto9.wdp"/></Relationships>
</file>

<file path=ppt/slides/_rels/slide111.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microsoft.com/office/2007/relationships/hdphoto" Target="../media/hdphoto10.wdp"/></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microsoft.com/office/2007/relationships/hdphoto" Target="../media/hdphoto3.wdp"/></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microsoft.com/office/2007/relationships/hdphoto" Target="../media/hdphoto4.wdp"/></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8.jpg"/></Relationships>
</file>

<file path=ppt/slides/_rels/slide3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6.jpeg"/></Relationships>
</file>

<file path=ppt/slides/_rels/slide60.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59.jpeg"/></Relationships>
</file>

<file path=ppt/slides/_rels/slide64.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microsoft.com/office/2007/relationships/hdphoto" Target="../media/hdphoto5.wdp"/></Relationships>
</file>

<file path=ppt/slides/_rels/slide79.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microsoft.com/office/2007/relationships/hdphoto" Target="../media/hdphoto6.wdp"/></Relationships>
</file>

<file path=ppt/slides/_rels/slide94.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Samuel 19</a:t>
            </a:r>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the death of </a:t>
            </a:r>
            <a:r>
              <a:rPr lang="en-US" dirty="0" err="1"/>
              <a:t>Meleager</a:t>
            </a:r>
            <a:r>
              <a:rPr lang="en-US" dirty="0"/>
              <a:t>, from Rome, 2nd century AD</a:t>
            </a:r>
          </a:p>
        </p:txBody>
      </p:sp>
      <p:sp>
        <p:nvSpPr>
          <p:cNvPr id="3" name="Text Placeholder 2"/>
          <p:cNvSpPr>
            <a:spLocks noGrp="1"/>
          </p:cNvSpPr>
          <p:nvPr>
            <p:ph type="body" sz="quarter" idx="12"/>
          </p:nvPr>
        </p:nvSpPr>
        <p:spPr/>
        <p:txBody>
          <a:bodyPr/>
          <a:lstStyle/>
          <a:p>
            <a:r>
              <a:rPr lang="en-US"/>
              <a:t>19:5</a:t>
            </a:r>
            <a:endParaRPr lang="en-US" dirty="0"/>
          </a:p>
        </p:txBody>
      </p:sp>
      <p:sp>
        <p:nvSpPr>
          <p:cNvPr id="4" name="Title 3"/>
          <p:cNvSpPr>
            <a:spLocks noGrp="1"/>
          </p:cNvSpPr>
          <p:nvPr>
            <p:ph type="title"/>
          </p:nvPr>
        </p:nvSpPr>
        <p:spPr/>
        <p:txBody>
          <a:bodyPr/>
          <a:lstStyle/>
          <a:p>
            <a:r>
              <a:rPr lang="en-US" dirty="0"/>
              <a:t>Then Joab said, “This day you have covered the faces of all your servants with shame”</a:t>
            </a:r>
          </a:p>
        </p:txBody>
      </p:sp>
      <p:pic>
        <p:nvPicPr>
          <p:cNvPr id="5122" name="Picture 2" descr="C:\Users\Kris\Documents\Bolen\PCB size\Louvre-pcb\Greco-Roman\Relief of death of Meleager, from Rome, 2nd c AD, tb0928196766.jpg"/>
          <p:cNvPicPr>
            <a:picLocks noChangeAspect="1" noChangeArrowheads="1"/>
          </p:cNvPicPr>
          <p:nvPr/>
        </p:nvPicPr>
        <p:blipFill rotWithShape="1">
          <a:blip r:embed="rId3">
            <a:extLst>
              <a:ext uri="{28A0092B-C50C-407E-A947-70E740481C1C}">
                <a14:useLocalDpi xmlns:a14="http://schemas.microsoft.com/office/drawing/2010/main" val="0"/>
              </a:ext>
            </a:extLst>
          </a:blip>
          <a:srcRect l="1506" r="2010"/>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90896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Gibeah of Saul and </a:t>
            </a:r>
            <a:r>
              <a:rPr lang="en-US" dirty="0" err="1"/>
              <a:t>Nebi</a:t>
            </a:r>
            <a:r>
              <a:rPr lang="en-US" dirty="0"/>
              <a:t> </a:t>
            </a:r>
            <a:r>
              <a:rPr lang="en-US" dirty="0" err="1"/>
              <a:t>Samwil</a:t>
            </a:r>
            <a:r>
              <a:rPr lang="en-US" dirty="0"/>
              <a:t> (from the east)</a:t>
            </a:r>
          </a:p>
        </p:txBody>
      </p:sp>
      <p:sp>
        <p:nvSpPr>
          <p:cNvPr id="3" name="Text Placeholder 2"/>
          <p:cNvSpPr>
            <a:spLocks noGrp="1"/>
          </p:cNvSpPr>
          <p:nvPr>
            <p:ph type="body" sz="quarter" idx="12"/>
          </p:nvPr>
        </p:nvSpPr>
        <p:spPr/>
        <p:txBody>
          <a:bodyPr/>
          <a:lstStyle/>
          <a:p>
            <a:r>
              <a:rPr lang="en-US" dirty="0"/>
              <a:t>19:29</a:t>
            </a:r>
          </a:p>
        </p:txBody>
      </p:sp>
      <p:sp>
        <p:nvSpPr>
          <p:cNvPr id="4" name="Title 3"/>
          <p:cNvSpPr>
            <a:spLocks noGrp="1"/>
          </p:cNvSpPr>
          <p:nvPr>
            <p:ph type="title"/>
          </p:nvPr>
        </p:nvSpPr>
        <p:spPr/>
        <p:txBody>
          <a:bodyPr/>
          <a:lstStyle/>
          <a:p>
            <a:r>
              <a:rPr lang="en-US" dirty="0"/>
              <a:t>Then the king said . . . “I have decided: you and </a:t>
            </a:r>
            <a:r>
              <a:rPr lang="en-US" dirty="0" err="1"/>
              <a:t>Ziba</a:t>
            </a:r>
            <a:r>
              <a:rPr lang="en-US" dirty="0"/>
              <a:t> will divide the land”</a:t>
            </a:r>
          </a:p>
        </p:txBody>
      </p:sp>
    </p:spTree>
    <p:extLst>
      <p:ext uri="{BB962C8B-B14F-4D97-AF65-F5344CB8AC3E}">
        <p14:creationId xmlns:p14="http://schemas.microsoft.com/office/powerpoint/2010/main" val="11866646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Bowing attendants, Tell el-Amarna, c 1350, met547735.jpg"/>
          <p:cNvPicPr>
            <a:picLocks noChangeAspect="1" noChangeArrowheads="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a:stretch>
            <a:fillRect/>
          </a:stretch>
        </p:blipFill>
        <p:spPr bwMode="auto">
          <a:xfrm>
            <a:off x="0" y="347663"/>
            <a:ext cx="9144000" cy="61626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Bowing attendants, from Tell el-Amarna, reign of Akhenaten, circa 1350 BC</a:t>
            </a:r>
          </a:p>
        </p:txBody>
      </p:sp>
      <p:sp>
        <p:nvSpPr>
          <p:cNvPr id="5" name="Text Placeholder 4"/>
          <p:cNvSpPr>
            <a:spLocks noGrp="1"/>
          </p:cNvSpPr>
          <p:nvPr>
            <p:ph type="body" sz="quarter" idx="12"/>
          </p:nvPr>
        </p:nvSpPr>
        <p:spPr/>
        <p:txBody>
          <a:bodyPr/>
          <a:lstStyle/>
          <a:p>
            <a:r>
              <a:rPr lang="en-US"/>
              <a:t>19:30</a:t>
            </a:r>
          </a:p>
        </p:txBody>
      </p:sp>
      <p:sp>
        <p:nvSpPr>
          <p:cNvPr id="4" name="Title 3"/>
          <p:cNvSpPr>
            <a:spLocks noGrp="1"/>
          </p:cNvSpPr>
          <p:nvPr>
            <p:ph type="title"/>
          </p:nvPr>
        </p:nvSpPr>
        <p:spPr/>
        <p:txBody>
          <a:bodyPr/>
          <a:lstStyle/>
          <a:p>
            <a:r>
              <a:rPr lang="en-US" dirty="0"/>
              <a:t>Mephibosheth said to the king, “Let him have it all, since my lord the king has come in peace”</a:t>
            </a:r>
          </a:p>
        </p:txBody>
      </p:sp>
    </p:spTree>
    <p:extLst>
      <p:ext uri="{BB962C8B-B14F-4D97-AF65-F5344CB8AC3E}">
        <p14:creationId xmlns:p14="http://schemas.microsoft.com/office/powerpoint/2010/main" val="170342975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Jabbok River view to west from Mahanaim"/>
          <p:cNvPicPr preferRelativeResize="0">
            <a:picLocks noChangeAspect="1" noChangeArrowheads="1"/>
          </p:cNvPicPr>
          <p:nvPr>
            <p:custDataLst>
              <p:tags r:id="rId1"/>
            </p:custDataLst>
          </p:nvPr>
        </p:nvPicPr>
        <p:blipFill>
          <a:blip r:embed="rId4" cstate="print"/>
          <a:srcRect/>
          <a:stretch>
            <a:fillRect/>
          </a:stretch>
        </p:blipFill>
        <p:spPr bwMode="auto">
          <a:xfrm>
            <a:off x="0" y="-1588"/>
            <a:ext cx="9144000" cy="6861176"/>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Jabbok River with possible area of </a:t>
            </a:r>
            <a:r>
              <a:rPr lang="en-US" dirty="0" err="1"/>
              <a:t>Rogelim</a:t>
            </a:r>
            <a:r>
              <a:rPr lang="en-US" dirty="0"/>
              <a:t> (from Mahanaim, from the east)</a:t>
            </a:r>
          </a:p>
        </p:txBody>
      </p:sp>
      <p:sp>
        <p:nvSpPr>
          <p:cNvPr id="3" name="Text Placeholder 2"/>
          <p:cNvSpPr>
            <a:spLocks noGrp="1"/>
          </p:cNvSpPr>
          <p:nvPr>
            <p:ph type="body" sz="quarter" idx="12"/>
          </p:nvPr>
        </p:nvSpPr>
        <p:spPr/>
        <p:txBody>
          <a:bodyPr/>
          <a:lstStyle/>
          <a:p>
            <a:r>
              <a:rPr lang="en-US" dirty="0"/>
              <a:t>19:31</a:t>
            </a:r>
          </a:p>
        </p:txBody>
      </p:sp>
      <p:sp>
        <p:nvSpPr>
          <p:cNvPr id="4" name="Title 3"/>
          <p:cNvSpPr>
            <a:spLocks noGrp="1"/>
          </p:cNvSpPr>
          <p:nvPr>
            <p:ph type="title"/>
          </p:nvPr>
        </p:nvSpPr>
        <p:spPr/>
        <p:txBody>
          <a:bodyPr/>
          <a:lstStyle/>
          <a:p>
            <a:r>
              <a:rPr lang="en-US" dirty="0"/>
              <a:t>Barzillai the </a:t>
            </a:r>
            <a:r>
              <a:rPr lang="en-US" dirty="0" err="1"/>
              <a:t>Gileadite</a:t>
            </a:r>
            <a:r>
              <a:rPr lang="en-US" dirty="0"/>
              <a:t> came down from </a:t>
            </a:r>
            <a:r>
              <a:rPr lang="en-US" dirty="0" err="1"/>
              <a:t>Rogelim</a:t>
            </a:r>
            <a:endParaRPr lang="en-US" dirty="0"/>
          </a:p>
        </p:txBody>
      </p:sp>
    </p:spTree>
    <p:extLst>
      <p:ext uri="{BB962C8B-B14F-4D97-AF65-F5344CB8AC3E}">
        <p14:creationId xmlns:p14="http://schemas.microsoft.com/office/powerpoint/2010/main" val="156349234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beach&#10;&#10;Description automatically generated">
            <a:extLst>
              <a:ext uri="{FF2B5EF4-FFF2-40B4-BE49-F238E27FC236}">
                <a16:creationId xmlns:a16="http://schemas.microsoft.com/office/drawing/2014/main" id="{6112C379-4EC5-447C-B2F5-7AC58DD760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Jordan River (aerial view from the south)</a:t>
            </a:r>
          </a:p>
        </p:txBody>
      </p:sp>
      <p:sp>
        <p:nvSpPr>
          <p:cNvPr id="3" name="Text Placeholder 2"/>
          <p:cNvSpPr>
            <a:spLocks noGrp="1"/>
          </p:cNvSpPr>
          <p:nvPr>
            <p:ph type="body" sz="quarter" idx="12"/>
          </p:nvPr>
        </p:nvSpPr>
        <p:spPr/>
        <p:txBody>
          <a:bodyPr/>
          <a:lstStyle/>
          <a:p>
            <a:r>
              <a:rPr lang="en-US" dirty="0"/>
              <a:t>19:31</a:t>
            </a:r>
          </a:p>
        </p:txBody>
      </p:sp>
      <p:sp>
        <p:nvSpPr>
          <p:cNvPr id="4" name="Title 3"/>
          <p:cNvSpPr>
            <a:spLocks noGrp="1"/>
          </p:cNvSpPr>
          <p:nvPr>
            <p:ph type="title"/>
          </p:nvPr>
        </p:nvSpPr>
        <p:spPr/>
        <p:txBody>
          <a:bodyPr/>
          <a:lstStyle/>
          <a:p>
            <a:r>
              <a:rPr lang="en-US" dirty="0"/>
              <a:t>He went as far as the Jordan with the king to escort him over the Jordan</a:t>
            </a:r>
          </a:p>
        </p:txBody>
      </p:sp>
    </p:spTree>
    <p:extLst>
      <p:ext uri="{BB962C8B-B14F-4D97-AF65-F5344CB8AC3E}">
        <p14:creationId xmlns:p14="http://schemas.microsoft.com/office/powerpoint/2010/main" val="126541642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Elderly man, mat06341-001.jpg"/>
          <p:cNvPicPr>
            <a:picLocks noChangeAspect="1"/>
          </p:cNvPicPr>
          <p:nvPr/>
        </p:nvPicPr>
        <p:blipFill rotWithShape="1">
          <a:blip r:embed="rId3">
            <a:extLst>
              <a:ext uri="{28A0092B-C50C-407E-A947-70E740481C1C}">
                <a14:useLocalDpi xmlns:a14="http://schemas.microsoft.com/office/drawing/2010/main" val="0"/>
              </a:ext>
            </a:extLst>
          </a:blip>
          <a:srcRect t="12170"/>
          <a:stretch/>
        </p:blipFill>
        <p:spPr>
          <a:xfrm>
            <a:off x="1854708" y="0"/>
            <a:ext cx="5434584" cy="6858000"/>
          </a:xfrm>
          <a:prstGeom prst="rect">
            <a:avLst/>
          </a:prstGeom>
        </p:spPr>
      </p:pic>
      <p:sp>
        <p:nvSpPr>
          <p:cNvPr id="2" name="Text Placeholder 1"/>
          <p:cNvSpPr>
            <a:spLocks noGrp="1"/>
          </p:cNvSpPr>
          <p:nvPr>
            <p:ph type="body" sz="quarter" idx="10"/>
          </p:nvPr>
        </p:nvSpPr>
        <p:spPr/>
        <p:txBody>
          <a:bodyPr/>
          <a:lstStyle/>
          <a:p>
            <a:r>
              <a:rPr lang="en-US" dirty="0"/>
              <a:t>Elderly man</a:t>
            </a:r>
          </a:p>
        </p:txBody>
      </p:sp>
      <p:sp>
        <p:nvSpPr>
          <p:cNvPr id="3" name="Text Placeholder 2"/>
          <p:cNvSpPr>
            <a:spLocks noGrp="1"/>
          </p:cNvSpPr>
          <p:nvPr>
            <p:ph type="body" sz="quarter" idx="12"/>
          </p:nvPr>
        </p:nvSpPr>
        <p:spPr/>
        <p:txBody>
          <a:bodyPr/>
          <a:lstStyle/>
          <a:p>
            <a:r>
              <a:rPr lang="en-US" dirty="0"/>
              <a:t>19:32</a:t>
            </a:r>
          </a:p>
        </p:txBody>
      </p:sp>
      <p:sp>
        <p:nvSpPr>
          <p:cNvPr id="4" name="Title 3"/>
          <p:cNvSpPr>
            <a:spLocks noGrp="1"/>
          </p:cNvSpPr>
          <p:nvPr>
            <p:ph type="title"/>
          </p:nvPr>
        </p:nvSpPr>
        <p:spPr/>
        <p:txBody>
          <a:bodyPr/>
          <a:lstStyle/>
          <a:p>
            <a:r>
              <a:rPr lang="en-US" dirty="0"/>
              <a:t>Now Barzillai was a very old man, being eighty years old </a:t>
            </a:r>
          </a:p>
        </p:txBody>
      </p:sp>
    </p:spTree>
    <p:extLst>
      <p:ext uri="{BB962C8B-B14F-4D97-AF65-F5344CB8AC3E}">
        <p14:creationId xmlns:p14="http://schemas.microsoft.com/office/powerpoint/2010/main" val="152156602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Line of servants bearing food and drink, from Persepolis, circa 500 BC</a:t>
            </a:r>
          </a:p>
        </p:txBody>
      </p:sp>
      <p:sp>
        <p:nvSpPr>
          <p:cNvPr id="3" name="Text Placeholder 2"/>
          <p:cNvSpPr>
            <a:spLocks noGrp="1"/>
          </p:cNvSpPr>
          <p:nvPr>
            <p:ph type="body" sz="quarter" idx="12"/>
          </p:nvPr>
        </p:nvSpPr>
        <p:spPr/>
        <p:txBody>
          <a:bodyPr/>
          <a:lstStyle/>
          <a:p>
            <a:r>
              <a:rPr lang="en-US" dirty="0"/>
              <a:t>19:32 </a:t>
            </a:r>
          </a:p>
        </p:txBody>
      </p:sp>
      <p:sp>
        <p:nvSpPr>
          <p:cNvPr id="4" name="Title 3"/>
          <p:cNvSpPr>
            <a:spLocks noGrp="1"/>
          </p:cNvSpPr>
          <p:nvPr>
            <p:ph type="title"/>
          </p:nvPr>
        </p:nvSpPr>
        <p:spPr/>
        <p:txBody>
          <a:bodyPr/>
          <a:lstStyle/>
          <a:p>
            <a:r>
              <a:rPr lang="en-US" dirty="0"/>
              <a:t>He had provided for the king while he was at Mahanaim, for he was a very wealthy man</a:t>
            </a:r>
          </a:p>
        </p:txBody>
      </p:sp>
      <p:pic>
        <p:nvPicPr>
          <p:cNvPr id="3074" name="Picture 2" descr="C:\Users\Kris\Documents\Bolen\PCB size\19 Persia-pcb\Persepolis staircase reliefs\Palace of Xerxes western staircase\Persepolis palace of Xerxes western staircase, line of servants bearing food and drink, goat, tb0506181213.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433623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abric surface&#10;&#10;Description automatically generated">
            <a:extLst>
              <a:ext uri="{FF2B5EF4-FFF2-40B4-BE49-F238E27FC236}">
                <a16:creationId xmlns:a16="http://schemas.microsoft.com/office/drawing/2014/main" id="{54D28F14-8C7C-4126-82C3-F7D24B364D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3152"/>
            <a:ext cx="9144000" cy="6711696"/>
          </a:xfrm>
          <a:prstGeom prst="rect">
            <a:avLst/>
          </a:prstGeom>
        </p:spPr>
      </p:pic>
      <p:sp>
        <p:nvSpPr>
          <p:cNvPr id="2" name="Text Placeholder 1"/>
          <p:cNvSpPr>
            <a:spLocks noGrp="1"/>
          </p:cNvSpPr>
          <p:nvPr>
            <p:ph type="body" sz="quarter" idx="10"/>
          </p:nvPr>
        </p:nvSpPr>
        <p:spPr/>
        <p:txBody>
          <a:bodyPr/>
          <a:lstStyle/>
          <a:p>
            <a:r>
              <a:rPr lang="en-US" dirty="0"/>
              <a:t>Funerary stela depicting a large food offerings, Dynasty 17, circa 1600 BC</a:t>
            </a:r>
          </a:p>
        </p:txBody>
      </p:sp>
      <p:sp>
        <p:nvSpPr>
          <p:cNvPr id="3" name="Text Placeholder 2"/>
          <p:cNvSpPr>
            <a:spLocks noGrp="1"/>
          </p:cNvSpPr>
          <p:nvPr>
            <p:ph type="body" sz="quarter" idx="12"/>
          </p:nvPr>
        </p:nvSpPr>
        <p:spPr/>
        <p:txBody>
          <a:bodyPr/>
          <a:lstStyle/>
          <a:p>
            <a:r>
              <a:rPr lang="en-US" dirty="0"/>
              <a:t>19:32</a:t>
            </a:r>
          </a:p>
        </p:txBody>
      </p:sp>
      <p:sp>
        <p:nvSpPr>
          <p:cNvPr id="4" name="Title 3"/>
          <p:cNvSpPr>
            <a:spLocks noGrp="1"/>
          </p:cNvSpPr>
          <p:nvPr>
            <p:ph type="title"/>
          </p:nvPr>
        </p:nvSpPr>
        <p:spPr/>
        <p:txBody>
          <a:bodyPr/>
          <a:lstStyle/>
          <a:p>
            <a:r>
              <a:rPr lang="en-US" dirty="0"/>
              <a:t>He had provided for the king while he was at Mahanaim, for he was a very wealthy man</a:t>
            </a:r>
          </a:p>
        </p:txBody>
      </p:sp>
    </p:spTree>
    <p:extLst>
      <p:ext uri="{BB962C8B-B14F-4D97-AF65-F5344CB8AC3E}">
        <p14:creationId xmlns:p14="http://schemas.microsoft.com/office/powerpoint/2010/main" val="321482584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Israel2016\03 Jerusalem\Old City\Bread for sale near Damascus Gate, tb061116157.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Bread for sale near Damascus Gate</a:t>
            </a:r>
          </a:p>
        </p:txBody>
      </p:sp>
      <p:sp>
        <p:nvSpPr>
          <p:cNvPr id="3" name="Text Placeholder 2"/>
          <p:cNvSpPr>
            <a:spLocks noGrp="1"/>
          </p:cNvSpPr>
          <p:nvPr>
            <p:ph type="body" sz="quarter" idx="12"/>
          </p:nvPr>
        </p:nvSpPr>
        <p:spPr/>
        <p:txBody>
          <a:bodyPr/>
          <a:lstStyle/>
          <a:p>
            <a:r>
              <a:rPr lang="en-US" dirty="0"/>
              <a:t>19:32</a:t>
            </a:r>
          </a:p>
        </p:txBody>
      </p:sp>
      <p:sp>
        <p:nvSpPr>
          <p:cNvPr id="4" name="Title 3"/>
          <p:cNvSpPr>
            <a:spLocks noGrp="1"/>
          </p:cNvSpPr>
          <p:nvPr>
            <p:ph type="title"/>
          </p:nvPr>
        </p:nvSpPr>
        <p:spPr/>
        <p:txBody>
          <a:bodyPr/>
          <a:lstStyle/>
          <a:p>
            <a:r>
              <a:rPr lang="en-US" dirty="0"/>
              <a:t>He had provided for the king while he was at Mahanaim, for he was a very wealthy man</a:t>
            </a:r>
          </a:p>
        </p:txBody>
      </p:sp>
    </p:spTree>
    <p:extLst>
      <p:ext uri="{BB962C8B-B14F-4D97-AF65-F5344CB8AC3E}">
        <p14:creationId xmlns:p14="http://schemas.microsoft.com/office/powerpoint/2010/main" val="182849130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2 HVHL\46 Traditional Life and Customs\Ruth Story\Ruth 2,14, At mealtime Boaz said, Come, have some bread, mat1014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8600"/>
            <a:ext cx="9144000" cy="64008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Meal eaten in a field, from a reenactment of the story of Ruth</a:t>
            </a:r>
          </a:p>
        </p:txBody>
      </p:sp>
      <p:sp>
        <p:nvSpPr>
          <p:cNvPr id="3" name="Text Placeholder 2"/>
          <p:cNvSpPr>
            <a:spLocks noGrp="1"/>
          </p:cNvSpPr>
          <p:nvPr>
            <p:ph type="body" sz="quarter" idx="12"/>
          </p:nvPr>
        </p:nvSpPr>
        <p:spPr/>
        <p:txBody>
          <a:bodyPr/>
          <a:lstStyle/>
          <a:p>
            <a:r>
              <a:rPr lang="en-US" dirty="0"/>
              <a:t>19:32</a:t>
            </a:r>
          </a:p>
        </p:txBody>
      </p:sp>
      <p:sp>
        <p:nvSpPr>
          <p:cNvPr id="4" name="Title 3"/>
          <p:cNvSpPr>
            <a:spLocks noGrp="1"/>
          </p:cNvSpPr>
          <p:nvPr>
            <p:ph type="title"/>
          </p:nvPr>
        </p:nvSpPr>
        <p:spPr/>
        <p:txBody>
          <a:bodyPr/>
          <a:lstStyle/>
          <a:p>
            <a:r>
              <a:rPr lang="en-US" dirty="0"/>
              <a:t>He had provided for the king while he was at Mahanaim, for he was a very wealthy man</a:t>
            </a:r>
          </a:p>
        </p:txBody>
      </p:sp>
    </p:spTree>
    <p:extLst>
      <p:ext uri="{BB962C8B-B14F-4D97-AF65-F5344CB8AC3E}">
        <p14:creationId xmlns:p14="http://schemas.microsoft.com/office/powerpoint/2010/main" val="275689233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Kris\Documents\Bolen\01b PLBL, PCB size\06 Jordan\Jabbok, Penuel and Mahanaim\Mahanaim from northwest, tb031701146.jpg"/>
          <p:cNvPicPr>
            <a:picLocks noChangeAspect="1" noChangeArrowheads="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Mahanaim (</a:t>
            </a:r>
            <a:r>
              <a:rPr lang="en-US" sz="1600" dirty="0"/>
              <a:t>Tell </a:t>
            </a:r>
            <a:r>
              <a:rPr lang="en-US" sz="1600" dirty="0" err="1"/>
              <a:t>adh-Dhahab</a:t>
            </a:r>
            <a:r>
              <a:rPr lang="en-US" sz="1600" dirty="0"/>
              <a:t> ash-</a:t>
            </a:r>
            <a:r>
              <a:rPr lang="en-US" sz="1600" dirty="0" err="1"/>
              <a:t>Sharqiyya</a:t>
            </a:r>
            <a:r>
              <a:rPr lang="en-US" dirty="0"/>
              <a:t>, from the northwest)</a:t>
            </a:r>
          </a:p>
        </p:txBody>
      </p:sp>
      <p:sp>
        <p:nvSpPr>
          <p:cNvPr id="3" name="Text Placeholder 2"/>
          <p:cNvSpPr>
            <a:spLocks noGrp="1"/>
          </p:cNvSpPr>
          <p:nvPr>
            <p:ph type="body" sz="quarter" idx="12"/>
          </p:nvPr>
        </p:nvSpPr>
        <p:spPr/>
        <p:txBody>
          <a:bodyPr/>
          <a:lstStyle/>
          <a:p>
            <a:r>
              <a:rPr lang="is-IS" dirty="0"/>
              <a:t>19:32</a:t>
            </a:r>
            <a:endParaRPr lang="en-US" dirty="0"/>
          </a:p>
        </p:txBody>
      </p:sp>
      <p:sp>
        <p:nvSpPr>
          <p:cNvPr id="4" name="Title 3"/>
          <p:cNvSpPr>
            <a:spLocks noGrp="1"/>
          </p:cNvSpPr>
          <p:nvPr>
            <p:ph type="title"/>
          </p:nvPr>
        </p:nvSpPr>
        <p:spPr/>
        <p:txBody>
          <a:bodyPr/>
          <a:lstStyle/>
          <a:p>
            <a:r>
              <a:rPr lang="en-US" dirty="0"/>
              <a:t>He had provided for the king while he was at Mahanaim, for he was a very wealthy man</a:t>
            </a:r>
          </a:p>
        </p:txBody>
      </p:sp>
    </p:spTree>
    <p:extLst>
      <p:ext uri="{BB962C8B-B14F-4D97-AF65-F5344CB8AC3E}">
        <p14:creationId xmlns:p14="http://schemas.microsoft.com/office/powerpoint/2010/main" val="15902692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C:\Users\Kris\Documents\Bolen\PCB size\British Museum-pcb\Assyria\Nineveh, Egyptian prisoners taken away, reign of Ashurbanipal, adr1805170971.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0" contrast="10000"/>
                    </a14:imgEffect>
                  </a14:imgLayer>
                </a14:imgProps>
              </a:ext>
              <a:ext uri="{28A0092B-C50C-407E-A947-70E740481C1C}">
                <a14:useLocalDpi xmlns:a14="http://schemas.microsoft.com/office/drawing/2010/main" val="0"/>
              </a:ext>
            </a:extLst>
          </a:blip>
          <a:srcRect/>
          <a:stretch>
            <a:fillRect/>
          </a:stretch>
        </p:blipFill>
        <p:spPr bwMode="auto">
          <a:xfrm>
            <a:off x="0" y="277813"/>
            <a:ext cx="9144000" cy="630078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Women and children as prisoners of the Assyrians, from Nineveh, 7th century BC </a:t>
            </a:r>
          </a:p>
        </p:txBody>
      </p:sp>
      <p:sp>
        <p:nvSpPr>
          <p:cNvPr id="3" name="Text Placeholder 2"/>
          <p:cNvSpPr>
            <a:spLocks noGrp="1"/>
          </p:cNvSpPr>
          <p:nvPr>
            <p:ph type="body" sz="quarter" idx="12"/>
          </p:nvPr>
        </p:nvSpPr>
        <p:spPr/>
        <p:txBody>
          <a:bodyPr/>
          <a:lstStyle/>
          <a:p>
            <a:r>
              <a:rPr lang="en-US" dirty="0"/>
              <a:t>19:5</a:t>
            </a:r>
          </a:p>
        </p:txBody>
      </p:sp>
      <p:sp>
        <p:nvSpPr>
          <p:cNvPr id="4" name="Title 3"/>
          <p:cNvSpPr>
            <a:spLocks noGrp="1"/>
          </p:cNvSpPr>
          <p:nvPr>
            <p:ph type="title"/>
          </p:nvPr>
        </p:nvSpPr>
        <p:spPr/>
        <p:txBody>
          <a:bodyPr/>
          <a:lstStyle/>
          <a:p>
            <a:r>
              <a:rPr lang="en-US" dirty="0"/>
              <a:t>They saved your life and the lives of your sons and daughters, your wives, and your concubines</a:t>
            </a:r>
          </a:p>
        </p:txBody>
      </p:sp>
    </p:spTree>
    <p:extLst>
      <p:ext uri="{BB962C8B-B14F-4D97-AF65-F5344CB8AC3E}">
        <p14:creationId xmlns:p14="http://schemas.microsoft.com/office/powerpoint/2010/main" val="186783879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Kris\Documents\Bolen\04 0Adds 2012\06 Jordan\Jabbok\Mahanaim and fords of Jabbok from west, tb030815334.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contrast="10000"/>
                    </a14:imgEffect>
                  </a14:imgLayer>
                </a14:imgProps>
              </a:ex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Mahanaim and fords of the Jabbok River (from the west)</a:t>
            </a:r>
          </a:p>
        </p:txBody>
      </p:sp>
      <p:sp>
        <p:nvSpPr>
          <p:cNvPr id="3" name="Text Placeholder 2"/>
          <p:cNvSpPr>
            <a:spLocks noGrp="1"/>
          </p:cNvSpPr>
          <p:nvPr>
            <p:ph type="body" sz="quarter" idx="12"/>
          </p:nvPr>
        </p:nvSpPr>
        <p:spPr/>
        <p:txBody>
          <a:bodyPr/>
          <a:lstStyle/>
          <a:p>
            <a:r>
              <a:rPr lang="is-IS" dirty="0"/>
              <a:t>19:32</a:t>
            </a:r>
            <a:endParaRPr lang="en-US" dirty="0"/>
          </a:p>
        </p:txBody>
      </p:sp>
      <p:sp>
        <p:nvSpPr>
          <p:cNvPr id="4" name="Title 3"/>
          <p:cNvSpPr>
            <a:spLocks noGrp="1"/>
          </p:cNvSpPr>
          <p:nvPr>
            <p:ph type="title"/>
          </p:nvPr>
        </p:nvSpPr>
        <p:spPr/>
        <p:txBody>
          <a:bodyPr/>
          <a:lstStyle/>
          <a:p>
            <a:r>
              <a:rPr lang="en-US" dirty="0"/>
              <a:t>He had provided for the king while he was at Mahanaim, for he was a very wealthy man</a:t>
            </a:r>
          </a:p>
        </p:txBody>
      </p:sp>
    </p:spTree>
    <p:extLst>
      <p:ext uri="{BB962C8B-B14F-4D97-AF65-F5344CB8AC3E}">
        <p14:creationId xmlns:p14="http://schemas.microsoft.com/office/powerpoint/2010/main" val="42493096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Jerusalem (aerial view from the south)</a:t>
            </a:r>
          </a:p>
        </p:txBody>
      </p:sp>
      <p:sp>
        <p:nvSpPr>
          <p:cNvPr id="3" name="Text Placeholder 2"/>
          <p:cNvSpPr>
            <a:spLocks noGrp="1"/>
          </p:cNvSpPr>
          <p:nvPr>
            <p:ph type="body" sz="quarter" idx="12"/>
          </p:nvPr>
        </p:nvSpPr>
        <p:spPr/>
        <p:txBody>
          <a:bodyPr/>
          <a:lstStyle/>
          <a:p>
            <a:r>
              <a:rPr lang="en-US"/>
              <a:t>19:33</a:t>
            </a:r>
          </a:p>
        </p:txBody>
      </p:sp>
      <p:sp>
        <p:nvSpPr>
          <p:cNvPr id="4" name="Title 3"/>
          <p:cNvSpPr>
            <a:spLocks noGrp="1"/>
          </p:cNvSpPr>
          <p:nvPr>
            <p:ph type="title"/>
          </p:nvPr>
        </p:nvSpPr>
        <p:spPr/>
        <p:txBody>
          <a:bodyPr/>
          <a:lstStyle/>
          <a:p>
            <a:r>
              <a:rPr lang="en-US" dirty="0"/>
              <a:t>And the king said to Barzillai, “Cross over with me and I will support you in Jerusalem”</a:t>
            </a:r>
          </a:p>
        </p:txBody>
      </p:sp>
    </p:spTree>
    <p:extLst>
      <p:ext uri="{BB962C8B-B14F-4D97-AF65-F5344CB8AC3E}">
        <p14:creationId xmlns:p14="http://schemas.microsoft.com/office/powerpoint/2010/main" val="70300323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Jerusalem (aerial view from the south)</a:t>
            </a:r>
          </a:p>
        </p:txBody>
      </p:sp>
      <p:sp>
        <p:nvSpPr>
          <p:cNvPr id="3" name="Text Placeholder 2"/>
          <p:cNvSpPr>
            <a:spLocks noGrp="1"/>
          </p:cNvSpPr>
          <p:nvPr>
            <p:ph type="body" sz="quarter" idx="12"/>
          </p:nvPr>
        </p:nvSpPr>
        <p:spPr/>
        <p:txBody>
          <a:bodyPr/>
          <a:lstStyle/>
          <a:p>
            <a:r>
              <a:rPr lang="en-US"/>
              <a:t>19:33</a:t>
            </a:r>
          </a:p>
        </p:txBody>
      </p:sp>
      <p:sp>
        <p:nvSpPr>
          <p:cNvPr id="4" name="Title 3"/>
          <p:cNvSpPr>
            <a:spLocks noGrp="1"/>
          </p:cNvSpPr>
          <p:nvPr>
            <p:ph type="title"/>
          </p:nvPr>
        </p:nvSpPr>
        <p:spPr/>
        <p:txBody>
          <a:bodyPr/>
          <a:lstStyle/>
          <a:p>
            <a:r>
              <a:rPr lang="en-US" dirty="0"/>
              <a:t>And the king said to Barzillai, “Cross over with me and I will support you in Jerusalem”</a:t>
            </a:r>
          </a:p>
        </p:txBody>
      </p:sp>
      <p:sp>
        <p:nvSpPr>
          <p:cNvPr id="6" name="Line 9"/>
          <p:cNvSpPr>
            <a:spLocks noChangeShapeType="1"/>
          </p:cNvSpPr>
          <p:nvPr/>
        </p:nvSpPr>
        <p:spPr bwMode="auto">
          <a:xfrm>
            <a:off x="3183467" y="2285999"/>
            <a:ext cx="350783" cy="44923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7" name="Text Box 16"/>
          <p:cNvSpPr txBox="1">
            <a:spLocks noChangeArrowheads="1"/>
          </p:cNvSpPr>
          <p:nvPr/>
        </p:nvSpPr>
        <p:spPr bwMode="auto">
          <a:xfrm>
            <a:off x="1880322" y="1878511"/>
            <a:ext cx="163217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Central Valley</a:t>
            </a:r>
          </a:p>
        </p:txBody>
      </p:sp>
      <p:sp>
        <p:nvSpPr>
          <p:cNvPr id="8" name="Text Box 16"/>
          <p:cNvSpPr txBox="1">
            <a:spLocks noChangeArrowheads="1"/>
          </p:cNvSpPr>
          <p:nvPr/>
        </p:nvSpPr>
        <p:spPr bwMode="auto">
          <a:xfrm>
            <a:off x="4581525" y="971490"/>
            <a:ext cx="154003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Kidron Valley</a:t>
            </a:r>
          </a:p>
        </p:txBody>
      </p:sp>
      <p:sp>
        <p:nvSpPr>
          <p:cNvPr id="9" name="Text Box 16"/>
          <p:cNvSpPr txBox="1">
            <a:spLocks noChangeArrowheads="1"/>
          </p:cNvSpPr>
          <p:nvPr/>
        </p:nvSpPr>
        <p:spPr bwMode="auto">
          <a:xfrm>
            <a:off x="4808646" y="2948001"/>
            <a:ext cx="1501883"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City of David</a:t>
            </a:r>
          </a:p>
        </p:txBody>
      </p:sp>
      <p:sp>
        <p:nvSpPr>
          <p:cNvPr id="10" name="Line 9"/>
          <p:cNvSpPr>
            <a:spLocks noChangeShapeType="1"/>
          </p:cNvSpPr>
          <p:nvPr/>
        </p:nvSpPr>
        <p:spPr bwMode="auto">
          <a:xfrm>
            <a:off x="1219199" y="3530600"/>
            <a:ext cx="228600" cy="431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1" name="Text Box 16"/>
          <p:cNvSpPr txBox="1">
            <a:spLocks noChangeArrowheads="1"/>
          </p:cNvSpPr>
          <p:nvPr/>
        </p:nvSpPr>
        <p:spPr bwMode="auto">
          <a:xfrm>
            <a:off x="368821" y="3154857"/>
            <a:ext cx="1700756"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Hinnom Valley</a:t>
            </a:r>
          </a:p>
        </p:txBody>
      </p:sp>
      <p:sp>
        <p:nvSpPr>
          <p:cNvPr id="12" name="Line 9"/>
          <p:cNvSpPr>
            <a:spLocks noChangeShapeType="1"/>
          </p:cNvSpPr>
          <p:nvPr/>
        </p:nvSpPr>
        <p:spPr bwMode="auto">
          <a:xfrm flipH="1">
            <a:off x="6645439" y="850960"/>
            <a:ext cx="0" cy="80258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3" name="Text Box 16"/>
          <p:cNvSpPr txBox="1">
            <a:spLocks noChangeArrowheads="1"/>
          </p:cNvSpPr>
          <p:nvPr/>
        </p:nvSpPr>
        <p:spPr bwMode="auto">
          <a:xfrm>
            <a:off x="5940473" y="450850"/>
            <a:ext cx="185659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Mount of Olives</a:t>
            </a:r>
          </a:p>
        </p:txBody>
      </p:sp>
      <p:sp>
        <p:nvSpPr>
          <p:cNvPr id="14" name="Freeform 13"/>
          <p:cNvSpPr/>
          <p:nvPr/>
        </p:nvSpPr>
        <p:spPr>
          <a:xfrm>
            <a:off x="3867034" y="2338388"/>
            <a:ext cx="806221" cy="995813"/>
          </a:xfrm>
          <a:custGeom>
            <a:avLst/>
            <a:gdLst>
              <a:gd name="connsiteX0" fmla="*/ 685800 w 823912"/>
              <a:gd name="connsiteY0" fmla="*/ 0 h 995362"/>
              <a:gd name="connsiteX1" fmla="*/ 295275 w 823912"/>
              <a:gd name="connsiteY1" fmla="*/ 14287 h 995362"/>
              <a:gd name="connsiteX2" fmla="*/ 0 w 823912"/>
              <a:gd name="connsiteY2" fmla="*/ 414337 h 995362"/>
              <a:gd name="connsiteX3" fmla="*/ 538162 w 823912"/>
              <a:gd name="connsiteY3" fmla="*/ 995362 h 995362"/>
              <a:gd name="connsiteX4" fmla="*/ 823912 w 823912"/>
              <a:gd name="connsiteY4" fmla="*/ 533400 h 995362"/>
              <a:gd name="connsiteX5" fmla="*/ 633412 w 823912"/>
              <a:gd name="connsiteY5" fmla="*/ 247650 h 995362"/>
              <a:gd name="connsiteX6" fmla="*/ 685800 w 823912"/>
              <a:gd name="connsiteY6" fmla="*/ 0 h 995362"/>
              <a:gd name="connsiteX0" fmla="*/ 690678 w 828790"/>
              <a:gd name="connsiteY0" fmla="*/ 0 h 995362"/>
              <a:gd name="connsiteX1" fmla="*/ 300153 w 828790"/>
              <a:gd name="connsiteY1" fmla="*/ 14287 h 995362"/>
              <a:gd name="connsiteX2" fmla="*/ 4878 w 828790"/>
              <a:gd name="connsiteY2" fmla="*/ 414337 h 995362"/>
              <a:gd name="connsiteX3" fmla="*/ 543040 w 828790"/>
              <a:gd name="connsiteY3" fmla="*/ 995362 h 995362"/>
              <a:gd name="connsiteX4" fmla="*/ 828790 w 828790"/>
              <a:gd name="connsiteY4" fmla="*/ 533400 h 995362"/>
              <a:gd name="connsiteX5" fmla="*/ 638290 w 828790"/>
              <a:gd name="connsiteY5" fmla="*/ 247650 h 995362"/>
              <a:gd name="connsiteX6" fmla="*/ 690678 w 828790"/>
              <a:gd name="connsiteY6" fmla="*/ 0 h 995362"/>
              <a:gd name="connsiteX0" fmla="*/ 690678 w 829762"/>
              <a:gd name="connsiteY0" fmla="*/ 0 h 995362"/>
              <a:gd name="connsiteX1" fmla="*/ 300153 w 829762"/>
              <a:gd name="connsiteY1" fmla="*/ 14287 h 995362"/>
              <a:gd name="connsiteX2" fmla="*/ 4878 w 829762"/>
              <a:gd name="connsiteY2" fmla="*/ 414337 h 995362"/>
              <a:gd name="connsiteX3" fmla="*/ 543040 w 829762"/>
              <a:gd name="connsiteY3" fmla="*/ 995362 h 995362"/>
              <a:gd name="connsiteX4" fmla="*/ 828790 w 829762"/>
              <a:gd name="connsiteY4" fmla="*/ 533400 h 995362"/>
              <a:gd name="connsiteX5" fmla="*/ 638290 w 829762"/>
              <a:gd name="connsiteY5" fmla="*/ 247650 h 995362"/>
              <a:gd name="connsiteX6" fmla="*/ 690678 w 829762"/>
              <a:gd name="connsiteY6" fmla="*/ 0 h 995362"/>
              <a:gd name="connsiteX0" fmla="*/ 690678 w 829762"/>
              <a:gd name="connsiteY0" fmla="*/ 0 h 1012189"/>
              <a:gd name="connsiteX1" fmla="*/ 300153 w 829762"/>
              <a:gd name="connsiteY1" fmla="*/ 14287 h 1012189"/>
              <a:gd name="connsiteX2" fmla="*/ 4878 w 829762"/>
              <a:gd name="connsiteY2" fmla="*/ 414337 h 1012189"/>
              <a:gd name="connsiteX3" fmla="*/ 543040 w 829762"/>
              <a:gd name="connsiteY3" fmla="*/ 995362 h 1012189"/>
              <a:gd name="connsiteX4" fmla="*/ 828790 w 829762"/>
              <a:gd name="connsiteY4" fmla="*/ 533400 h 1012189"/>
              <a:gd name="connsiteX5" fmla="*/ 638290 w 829762"/>
              <a:gd name="connsiteY5" fmla="*/ 247650 h 1012189"/>
              <a:gd name="connsiteX6" fmla="*/ 690678 w 829762"/>
              <a:gd name="connsiteY6" fmla="*/ 0 h 1012189"/>
              <a:gd name="connsiteX0" fmla="*/ 690678 w 829762"/>
              <a:gd name="connsiteY0" fmla="*/ 0 h 995456"/>
              <a:gd name="connsiteX1" fmla="*/ 300153 w 829762"/>
              <a:gd name="connsiteY1" fmla="*/ 14287 h 995456"/>
              <a:gd name="connsiteX2" fmla="*/ 4878 w 829762"/>
              <a:gd name="connsiteY2" fmla="*/ 414337 h 995456"/>
              <a:gd name="connsiteX3" fmla="*/ 543040 w 829762"/>
              <a:gd name="connsiteY3" fmla="*/ 995362 h 995456"/>
              <a:gd name="connsiteX4" fmla="*/ 828790 w 829762"/>
              <a:gd name="connsiteY4" fmla="*/ 533400 h 995456"/>
              <a:gd name="connsiteX5" fmla="*/ 638290 w 829762"/>
              <a:gd name="connsiteY5" fmla="*/ 247650 h 995456"/>
              <a:gd name="connsiteX6" fmla="*/ 690678 w 829762"/>
              <a:gd name="connsiteY6" fmla="*/ 0 h 995456"/>
              <a:gd name="connsiteX0" fmla="*/ 690678 w 829762"/>
              <a:gd name="connsiteY0" fmla="*/ 0 h 995456"/>
              <a:gd name="connsiteX1" fmla="*/ 300153 w 829762"/>
              <a:gd name="connsiteY1" fmla="*/ 14287 h 995456"/>
              <a:gd name="connsiteX2" fmla="*/ 4878 w 829762"/>
              <a:gd name="connsiteY2" fmla="*/ 414337 h 995456"/>
              <a:gd name="connsiteX3" fmla="*/ 543040 w 829762"/>
              <a:gd name="connsiteY3" fmla="*/ 995362 h 995456"/>
              <a:gd name="connsiteX4" fmla="*/ 828790 w 829762"/>
              <a:gd name="connsiteY4" fmla="*/ 533400 h 995456"/>
              <a:gd name="connsiteX5" fmla="*/ 638290 w 829762"/>
              <a:gd name="connsiteY5" fmla="*/ 247650 h 995456"/>
              <a:gd name="connsiteX6" fmla="*/ 690678 w 829762"/>
              <a:gd name="connsiteY6" fmla="*/ 0 h 995456"/>
              <a:gd name="connsiteX0" fmla="*/ 690678 w 828931"/>
              <a:gd name="connsiteY0" fmla="*/ 0 h 995456"/>
              <a:gd name="connsiteX1" fmla="*/ 300153 w 828931"/>
              <a:gd name="connsiteY1" fmla="*/ 14287 h 995456"/>
              <a:gd name="connsiteX2" fmla="*/ 4878 w 828931"/>
              <a:gd name="connsiteY2" fmla="*/ 414337 h 995456"/>
              <a:gd name="connsiteX3" fmla="*/ 543040 w 828931"/>
              <a:gd name="connsiteY3" fmla="*/ 995362 h 995456"/>
              <a:gd name="connsiteX4" fmla="*/ 828790 w 828931"/>
              <a:gd name="connsiteY4" fmla="*/ 533400 h 995456"/>
              <a:gd name="connsiteX5" fmla="*/ 638290 w 828931"/>
              <a:gd name="connsiteY5" fmla="*/ 247650 h 995456"/>
              <a:gd name="connsiteX6" fmla="*/ 690678 w 828931"/>
              <a:gd name="connsiteY6" fmla="*/ 0 h 995456"/>
              <a:gd name="connsiteX0" fmla="*/ 690678 w 795545"/>
              <a:gd name="connsiteY0" fmla="*/ 0 h 995813"/>
              <a:gd name="connsiteX1" fmla="*/ 300153 w 795545"/>
              <a:gd name="connsiteY1" fmla="*/ 14287 h 995813"/>
              <a:gd name="connsiteX2" fmla="*/ 4878 w 795545"/>
              <a:gd name="connsiteY2" fmla="*/ 414337 h 995813"/>
              <a:gd name="connsiteX3" fmla="*/ 543040 w 795545"/>
              <a:gd name="connsiteY3" fmla="*/ 995362 h 995813"/>
              <a:gd name="connsiteX4" fmla="*/ 795452 w 795545"/>
              <a:gd name="connsiteY4" fmla="*/ 500063 h 995813"/>
              <a:gd name="connsiteX5" fmla="*/ 638290 w 795545"/>
              <a:gd name="connsiteY5" fmla="*/ 247650 h 995813"/>
              <a:gd name="connsiteX6" fmla="*/ 690678 w 795545"/>
              <a:gd name="connsiteY6" fmla="*/ 0 h 995813"/>
              <a:gd name="connsiteX0" fmla="*/ 690678 w 806221"/>
              <a:gd name="connsiteY0" fmla="*/ 0 h 995813"/>
              <a:gd name="connsiteX1" fmla="*/ 300153 w 806221"/>
              <a:gd name="connsiteY1" fmla="*/ 14287 h 995813"/>
              <a:gd name="connsiteX2" fmla="*/ 4878 w 806221"/>
              <a:gd name="connsiteY2" fmla="*/ 414337 h 995813"/>
              <a:gd name="connsiteX3" fmla="*/ 543040 w 806221"/>
              <a:gd name="connsiteY3" fmla="*/ 995362 h 995813"/>
              <a:gd name="connsiteX4" fmla="*/ 795452 w 806221"/>
              <a:gd name="connsiteY4" fmla="*/ 500063 h 995813"/>
              <a:gd name="connsiteX5" fmla="*/ 638290 w 806221"/>
              <a:gd name="connsiteY5" fmla="*/ 247650 h 995813"/>
              <a:gd name="connsiteX6" fmla="*/ 690678 w 806221"/>
              <a:gd name="connsiteY6" fmla="*/ 0 h 995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6221" h="995813">
                <a:moveTo>
                  <a:pt x="690678" y="0"/>
                </a:moveTo>
                <a:lnTo>
                  <a:pt x="300153" y="14287"/>
                </a:lnTo>
                <a:cubicBezTo>
                  <a:pt x="185853" y="83343"/>
                  <a:pt x="-35603" y="250825"/>
                  <a:pt x="4878" y="414337"/>
                </a:cubicBezTo>
                <a:cubicBezTo>
                  <a:pt x="45359" y="577850"/>
                  <a:pt x="411278" y="981074"/>
                  <a:pt x="543040" y="995362"/>
                </a:cubicBezTo>
                <a:cubicBezTo>
                  <a:pt x="674802" y="1009650"/>
                  <a:pt x="851840" y="681084"/>
                  <a:pt x="795452" y="500063"/>
                </a:cubicBezTo>
                <a:cubicBezTo>
                  <a:pt x="752714" y="362861"/>
                  <a:pt x="655752" y="330994"/>
                  <a:pt x="638290" y="247650"/>
                </a:cubicBezTo>
                <a:cubicBezTo>
                  <a:pt x="620828" y="164306"/>
                  <a:pt x="747034" y="38894"/>
                  <a:pt x="690678" y="0"/>
                </a:cubicBezTo>
                <a:close/>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5" name="Line 9"/>
          <p:cNvSpPr>
            <a:spLocks noChangeShapeType="1"/>
          </p:cNvSpPr>
          <p:nvPr/>
        </p:nvSpPr>
        <p:spPr bwMode="auto">
          <a:xfrm flipH="1" flipV="1">
            <a:off x="4422721" y="2986101"/>
            <a:ext cx="427885" cy="16195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6" name="Line 9"/>
          <p:cNvSpPr>
            <a:spLocks noChangeShapeType="1"/>
          </p:cNvSpPr>
          <p:nvPr/>
        </p:nvSpPr>
        <p:spPr bwMode="auto">
          <a:xfrm flipH="1">
            <a:off x="5105400" y="1403410"/>
            <a:ext cx="0" cy="88259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8" name="Line 9"/>
          <p:cNvSpPr>
            <a:spLocks noChangeShapeType="1"/>
          </p:cNvSpPr>
          <p:nvPr/>
        </p:nvSpPr>
        <p:spPr bwMode="auto">
          <a:xfrm>
            <a:off x="4022547" y="1579033"/>
            <a:ext cx="247597" cy="49953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9" name="Text Box 16"/>
          <p:cNvSpPr txBox="1">
            <a:spLocks noChangeArrowheads="1"/>
          </p:cNvSpPr>
          <p:nvPr/>
        </p:nvSpPr>
        <p:spPr bwMode="auto">
          <a:xfrm>
            <a:off x="2668910" y="1171545"/>
            <a:ext cx="173316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Temple Mount</a:t>
            </a:r>
          </a:p>
        </p:txBody>
      </p:sp>
    </p:spTree>
    <p:extLst>
      <p:ext uri="{BB962C8B-B14F-4D97-AF65-F5344CB8AC3E}">
        <p14:creationId xmlns:p14="http://schemas.microsoft.com/office/powerpoint/2010/main" val="356742097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36389" b="10000"/>
          <a:stretch/>
        </p:blipFill>
        <p:spPr>
          <a:xfrm>
            <a:off x="0" y="58245"/>
            <a:ext cx="9144000" cy="6761656"/>
          </a:xfrm>
          <a:prstGeom prst="rect">
            <a:avLst/>
          </a:prstGeom>
        </p:spPr>
      </p:pic>
      <p:sp>
        <p:nvSpPr>
          <p:cNvPr id="2" name="Text Placeholder 1"/>
          <p:cNvSpPr>
            <a:spLocks noGrp="1"/>
          </p:cNvSpPr>
          <p:nvPr>
            <p:ph type="body" sz="quarter" idx="10"/>
          </p:nvPr>
        </p:nvSpPr>
        <p:spPr/>
        <p:txBody>
          <a:bodyPr/>
          <a:lstStyle/>
          <a:p>
            <a:r>
              <a:rPr lang="en-US" dirty="0"/>
              <a:t>Elderly man seated under a tree</a:t>
            </a:r>
          </a:p>
        </p:txBody>
      </p:sp>
      <p:sp>
        <p:nvSpPr>
          <p:cNvPr id="3" name="Text Placeholder 2"/>
          <p:cNvSpPr>
            <a:spLocks noGrp="1"/>
          </p:cNvSpPr>
          <p:nvPr>
            <p:ph type="body" sz="quarter" idx="12"/>
          </p:nvPr>
        </p:nvSpPr>
        <p:spPr/>
        <p:txBody>
          <a:bodyPr/>
          <a:lstStyle/>
          <a:p>
            <a:r>
              <a:rPr lang="en-US" dirty="0"/>
              <a:t>19:34</a:t>
            </a:r>
          </a:p>
        </p:txBody>
      </p:sp>
      <p:sp>
        <p:nvSpPr>
          <p:cNvPr id="4" name="Title 3"/>
          <p:cNvSpPr>
            <a:spLocks noGrp="1"/>
          </p:cNvSpPr>
          <p:nvPr>
            <p:ph type="title"/>
          </p:nvPr>
        </p:nvSpPr>
        <p:spPr/>
        <p:txBody>
          <a:bodyPr/>
          <a:lstStyle/>
          <a:p>
            <a:r>
              <a:rPr lang="en-US" dirty="0"/>
              <a:t>But Barzillai said to the king, “How many more years do I have left to live?”</a:t>
            </a:r>
          </a:p>
        </p:txBody>
      </p:sp>
    </p:spTree>
    <p:extLst>
      <p:ext uri="{BB962C8B-B14F-4D97-AF65-F5344CB8AC3E}">
        <p14:creationId xmlns:p14="http://schemas.microsoft.com/office/powerpoint/2010/main" val="2489223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3670"/>
            <a:ext cx="9144000" cy="6556248"/>
          </a:xfrm>
          <a:prstGeom prst="rect">
            <a:avLst/>
          </a:prstGeom>
        </p:spPr>
      </p:pic>
      <p:sp>
        <p:nvSpPr>
          <p:cNvPr id="2" name="Text Placeholder 1"/>
          <p:cNvSpPr>
            <a:spLocks noGrp="1"/>
          </p:cNvSpPr>
          <p:nvPr>
            <p:ph type="body" sz="quarter" idx="10"/>
          </p:nvPr>
        </p:nvSpPr>
        <p:spPr/>
        <p:txBody>
          <a:bodyPr/>
          <a:lstStyle/>
          <a:p>
            <a:r>
              <a:rPr lang="en-US" dirty="0"/>
              <a:t>Ears depicted on an</a:t>
            </a:r>
            <a:r>
              <a:rPr lang="en-US" i="1" dirty="0"/>
              <a:t> ex </a:t>
            </a:r>
            <a:r>
              <a:rPr lang="en-US" i="1" dirty="0" err="1"/>
              <a:t>voto</a:t>
            </a:r>
            <a:r>
              <a:rPr lang="en-US" i="1" dirty="0"/>
              <a:t> </a:t>
            </a:r>
            <a:r>
              <a:rPr lang="en-US" dirty="0"/>
              <a:t>plaque intended as a deafness cure, from Epidaurus, 1st century BC</a:t>
            </a:r>
          </a:p>
        </p:txBody>
      </p:sp>
      <p:sp>
        <p:nvSpPr>
          <p:cNvPr id="3" name="Text Placeholder 2"/>
          <p:cNvSpPr>
            <a:spLocks noGrp="1"/>
          </p:cNvSpPr>
          <p:nvPr>
            <p:ph type="body" sz="quarter" idx="12"/>
          </p:nvPr>
        </p:nvSpPr>
        <p:spPr/>
        <p:txBody>
          <a:bodyPr/>
          <a:lstStyle/>
          <a:p>
            <a:r>
              <a:rPr lang="en-US"/>
              <a:t>19:35</a:t>
            </a:r>
          </a:p>
        </p:txBody>
      </p:sp>
      <p:sp>
        <p:nvSpPr>
          <p:cNvPr id="4" name="Title 3"/>
          <p:cNvSpPr>
            <a:spLocks noGrp="1"/>
          </p:cNvSpPr>
          <p:nvPr>
            <p:ph type="title"/>
          </p:nvPr>
        </p:nvSpPr>
        <p:spPr/>
        <p:txBody>
          <a:bodyPr/>
          <a:lstStyle/>
          <a:p>
            <a:r>
              <a:rPr lang="en-US" dirty="0"/>
              <a:t>I am now eighty. How can I discern what is pleasant and what is not? Can I hear singing?</a:t>
            </a:r>
          </a:p>
        </p:txBody>
      </p:sp>
    </p:spTree>
    <p:extLst>
      <p:ext uri="{BB962C8B-B14F-4D97-AF65-F5344CB8AC3E}">
        <p14:creationId xmlns:p14="http://schemas.microsoft.com/office/powerpoint/2010/main" val="88468758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0876"/>
            <a:ext cx="9144000" cy="6556248"/>
          </a:xfrm>
          <a:prstGeom prst="rect">
            <a:avLst/>
          </a:prstGeom>
        </p:spPr>
      </p:pic>
      <p:sp>
        <p:nvSpPr>
          <p:cNvPr id="2" name="Text Placeholder 1"/>
          <p:cNvSpPr>
            <a:spLocks noGrp="1"/>
          </p:cNvSpPr>
          <p:nvPr>
            <p:ph type="body" sz="quarter" idx="10"/>
          </p:nvPr>
        </p:nvSpPr>
        <p:spPr/>
        <p:txBody>
          <a:bodyPr/>
          <a:lstStyle/>
          <a:p>
            <a:r>
              <a:rPr lang="en-US" dirty="0"/>
              <a:t>Relief of musicians, 8th century BC</a:t>
            </a:r>
          </a:p>
        </p:txBody>
      </p:sp>
      <p:sp>
        <p:nvSpPr>
          <p:cNvPr id="3" name="Text Placeholder 2"/>
          <p:cNvSpPr>
            <a:spLocks noGrp="1"/>
          </p:cNvSpPr>
          <p:nvPr>
            <p:ph type="body" sz="quarter" idx="12"/>
          </p:nvPr>
        </p:nvSpPr>
        <p:spPr/>
        <p:txBody>
          <a:bodyPr/>
          <a:lstStyle/>
          <a:p>
            <a:r>
              <a:rPr lang="en-US"/>
              <a:t>19:35</a:t>
            </a:r>
          </a:p>
        </p:txBody>
      </p:sp>
      <p:sp>
        <p:nvSpPr>
          <p:cNvPr id="4" name="Title 3"/>
          <p:cNvSpPr>
            <a:spLocks noGrp="1"/>
          </p:cNvSpPr>
          <p:nvPr>
            <p:ph type="title"/>
          </p:nvPr>
        </p:nvSpPr>
        <p:spPr/>
        <p:txBody>
          <a:bodyPr/>
          <a:lstStyle/>
          <a:p>
            <a:r>
              <a:rPr lang="en-US" dirty="0"/>
              <a:t>I am now eighty. How can I discern what is pleasant and what is not? Can I hear singing?</a:t>
            </a:r>
          </a:p>
        </p:txBody>
      </p:sp>
    </p:spTree>
    <p:extLst>
      <p:ext uri="{BB962C8B-B14F-4D97-AF65-F5344CB8AC3E}">
        <p14:creationId xmlns:p14="http://schemas.microsoft.com/office/powerpoint/2010/main" val="34210613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PCB size\Getty Villa\Assyrian reliefs\Relief of banquet of Ashurbanipal, Assyrian, from north palace at Nineveh, 645-640 BC, tb100919345.jpg"/>
          <p:cNvPicPr>
            <a:picLocks noChangeAspect="1" noChangeArrowheads="1"/>
          </p:cNvPicPr>
          <p:nvPr/>
        </p:nvPicPr>
        <p:blipFill rotWithShape="1">
          <a:blip r:embed="rId3">
            <a:extLst>
              <a:ext uri="{28A0092B-C50C-407E-A947-70E740481C1C}">
                <a14:useLocalDpi xmlns:a14="http://schemas.microsoft.com/office/drawing/2010/main" val="0"/>
              </a:ext>
            </a:extLst>
          </a:blip>
          <a:srcRect l="4584" r="5832"/>
          <a:stretch/>
        </p:blipFill>
        <p:spPr bwMode="auto">
          <a:xfrm>
            <a:off x="-6221" y="1191984"/>
            <a:ext cx="9150221" cy="447403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a banquet of Ashurbanipal, from the north palace at Nineveh, 645–640 BC</a:t>
            </a:r>
          </a:p>
        </p:txBody>
      </p:sp>
      <p:sp>
        <p:nvSpPr>
          <p:cNvPr id="3" name="Text Placeholder 2"/>
          <p:cNvSpPr>
            <a:spLocks noGrp="1"/>
          </p:cNvSpPr>
          <p:nvPr>
            <p:ph type="body" sz="quarter" idx="12"/>
          </p:nvPr>
        </p:nvSpPr>
        <p:spPr/>
        <p:txBody>
          <a:bodyPr/>
          <a:lstStyle/>
          <a:p>
            <a:r>
              <a:rPr lang="en-US"/>
              <a:t>19:35</a:t>
            </a:r>
          </a:p>
        </p:txBody>
      </p:sp>
      <p:sp>
        <p:nvSpPr>
          <p:cNvPr id="4" name="Title 3"/>
          <p:cNvSpPr>
            <a:spLocks noGrp="1"/>
          </p:cNvSpPr>
          <p:nvPr>
            <p:ph type="title"/>
          </p:nvPr>
        </p:nvSpPr>
        <p:spPr/>
        <p:txBody>
          <a:bodyPr/>
          <a:lstStyle/>
          <a:p>
            <a:r>
              <a:rPr lang="en-US" dirty="0"/>
              <a:t>I am now eighty. How can I discern what is pleasant and what is not? Can I hear singing?</a:t>
            </a:r>
          </a:p>
        </p:txBody>
      </p:sp>
    </p:spTree>
    <p:extLst>
      <p:ext uri="{BB962C8B-B14F-4D97-AF65-F5344CB8AC3E}">
        <p14:creationId xmlns:p14="http://schemas.microsoft.com/office/powerpoint/2010/main" val="152065761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Rijksmuseum van Oudheden\Ancient Egypt\Saqqara, General Horemheb awarded gold collars for military victories, honor, reward, 18th dynasty, adr1805205628.jpg"/>
          <p:cNvPicPr>
            <a:picLocks noChangeAspect="1" noChangeArrowheads="1"/>
          </p:cNvPicPr>
          <p:nvPr/>
        </p:nvPicPr>
        <p:blipFill rotWithShape="1">
          <a:blip r:embed="rId3">
            <a:extLst>
              <a:ext uri="{28A0092B-C50C-407E-A947-70E740481C1C}">
                <a14:useLocalDpi xmlns:a14="http://schemas.microsoft.com/office/drawing/2010/main" val="0"/>
              </a:ext>
            </a:extLst>
          </a:blip>
          <a:srcRect t="16631" b="10214"/>
          <a:stretch/>
        </p:blipFill>
        <p:spPr bwMode="auto">
          <a:xfrm>
            <a:off x="0" y="152400"/>
            <a:ext cx="9144000" cy="65151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General Horemheb awarded with gold collars for military victories, from Saqqara, circa 1320 BC</a:t>
            </a:r>
          </a:p>
        </p:txBody>
      </p:sp>
      <p:sp>
        <p:nvSpPr>
          <p:cNvPr id="3" name="Text Placeholder 2"/>
          <p:cNvSpPr>
            <a:spLocks noGrp="1"/>
          </p:cNvSpPr>
          <p:nvPr>
            <p:ph type="body" sz="quarter" idx="12"/>
          </p:nvPr>
        </p:nvSpPr>
        <p:spPr/>
        <p:txBody>
          <a:bodyPr/>
          <a:lstStyle/>
          <a:p>
            <a:r>
              <a:rPr lang="en-US" dirty="0"/>
              <a:t>19:36</a:t>
            </a:r>
          </a:p>
        </p:txBody>
      </p:sp>
      <p:sp>
        <p:nvSpPr>
          <p:cNvPr id="4" name="Title 3"/>
          <p:cNvSpPr>
            <a:spLocks noGrp="1"/>
          </p:cNvSpPr>
          <p:nvPr>
            <p:ph type="title"/>
          </p:nvPr>
        </p:nvSpPr>
        <p:spPr/>
        <p:txBody>
          <a:bodyPr/>
          <a:lstStyle/>
          <a:p>
            <a:r>
              <a:rPr lang="en-US" dirty="0"/>
              <a:t>Why should the king repay me with such a reward?</a:t>
            </a:r>
          </a:p>
        </p:txBody>
      </p:sp>
    </p:spTree>
    <p:extLst>
      <p:ext uri="{BB962C8B-B14F-4D97-AF65-F5344CB8AC3E}">
        <p14:creationId xmlns:p14="http://schemas.microsoft.com/office/powerpoint/2010/main" val="282123736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4 0Adds 2012\06 Jordan\Gilead, Lower\Hills of Gilead near Tell Ziraa, tb030915589.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Hills of northern Gilead near Tell </a:t>
            </a:r>
            <a:r>
              <a:rPr lang="en-US" dirty="0" err="1"/>
              <a:t>Ziraa</a:t>
            </a:r>
            <a:endParaRPr lang="en-US" dirty="0"/>
          </a:p>
        </p:txBody>
      </p:sp>
      <p:sp>
        <p:nvSpPr>
          <p:cNvPr id="3" name="Text Placeholder 2"/>
          <p:cNvSpPr>
            <a:spLocks noGrp="1"/>
          </p:cNvSpPr>
          <p:nvPr>
            <p:ph type="body" sz="quarter" idx="12"/>
          </p:nvPr>
        </p:nvSpPr>
        <p:spPr/>
        <p:txBody>
          <a:bodyPr/>
          <a:lstStyle/>
          <a:p>
            <a:r>
              <a:rPr lang="en-US" dirty="0"/>
              <a:t>19:37</a:t>
            </a:r>
          </a:p>
        </p:txBody>
      </p:sp>
      <p:sp>
        <p:nvSpPr>
          <p:cNvPr id="4" name="Title 3"/>
          <p:cNvSpPr>
            <a:spLocks noGrp="1"/>
          </p:cNvSpPr>
          <p:nvPr>
            <p:ph type="title"/>
          </p:nvPr>
        </p:nvSpPr>
        <p:spPr/>
        <p:txBody>
          <a:bodyPr/>
          <a:lstStyle/>
          <a:p>
            <a:r>
              <a:rPr lang="en-US" dirty="0"/>
              <a:t>Please let your servant return . . . that I may die in my own city by the grave of my parents</a:t>
            </a:r>
          </a:p>
        </p:txBody>
      </p:sp>
    </p:spTree>
    <p:extLst>
      <p:ext uri="{BB962C8B-B14F-4D97-AF65-F5344CB8AC3E}">
        <p14:creationId xmlns:p14="http://schemas.microsoft.com/office/powerpoint/2010/main" val="44854222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01b PLBL, PCB size\04 Judah and the Dead Sea\Shephelah-Sorek Valley\Beth Shemesh Iron Age tomb entrance, tb051804683.jpg"/>
          <p:cNvPicPr>
            <a:picLocks noChangeAspect="1" noChangeArrowheads="1"/>
          </p:cNvPicPr>
          <p:nvPr/>
        </p:nvPicPr>
        <p:blipFill>
          <a:blip r:embed="rId3">
            <a:extLst>
              <a:ext uri="{BEBA8EAE-BF5A-486C-A8C5-ECC9F3942E4B}">
                <a14:imgProps xmlns:a14="http://schemas.microsoft.com/office/drawing/2010/main">
                  <a14:imgLayer r:embed="rId4">
                    <a14:imgEffect>
                      <a14:saturation sat="14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Entrance of an Iron Age tomb at Beth </a:t>
            </a:r>
            <a:r>
              <a:rPr lang="en-US" dirty="0" err="1"/>
              <a:t>Shemesh</a:t>
            </a:r>
            <a:r>
              <a:rPr lang="en-US" dirty="0"/>
              <a:t>, circa 12th–7th centuries BC</a:t>
            </a:r>
          </a:p>
        </p:txBody>
      </p:sp>
      <p:sp>
        <p:nvSpPr>
          <p:cNvPr id="3" name="Text Placeholder 2"/>
          <p:cNvSpPr>
            <a:spLocks noGrp="1"/>
          </p:cNvSpPr>
          <p:nvPr>
            <p:ph type="body" sz="quarter" idx="12"/>
          </p:nvPr>
        </p:nvSpPr>
        <p:spPr/>
        <p:txBody>
          <a:bodyPr/>
          <a:lstStyle/>
          <a:p>
            <a:r>
              <a:rPr lang="en-US"/>
              <a:t>19:37</a:t>
            </a:r>
          </a:p>
        </p:txBody>
      </p:sp>
      <p:sp>
        <p:nvSpPr>
          <p:cNvPr id="4" name="Title 3"/>
          <p:cNvSpPr>
            <a:spLocks noGrp="1"/>
          </p:cNvSpPr>
          <p:nvPr>
            <p:ph type="title"/>
          </p:nvPr>
        </p:nvSpPr>
        <p:spPr/>
        <p:txBody>
          <a:bodyPr/>
          <a:lstStyle/>
          <a:p>
            <a:r>
              <a:rPr lang="en-US" dirty="0"/>
              <a:t>Please let your servant return . . . that I may die in my own city by the grave of my parents</a:t>
            </a:r>
          </a:p>
        </p:txBody>
      </p:sp>
    </p:spTree>
    <p:extLst>
      <p:ext uri="{BB962C8B-B14F-4D97-AF65-F5344CB8AC3E}">
        <p14:creationId xmlns:p14="http://schemas.microsoft.com/office/powerpoint/2010/main" val="13021251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2 HVHL\48 People of Palestine\Bedouin Women\Bedouin women and children, mat0462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63"/>
            <a:ext cx="9144000" cy="68484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women and children</a:t>
            </a:r>
          </a:p>
        </p:txBody>
      </p:sp>
      <p:sp>
        <p:nvSpPr>
          <p:cNvPr id="3" name="Text Placeholder 2"/>
          <p:cNvSpPr>
            <a:spLocks noGrp="1"/>
          </p:cNvSpPr>
          <p:nvPr>
            <p:ph type="body" sz="quarter" idx="12"/>
          </p:nvPr>
        </p:nvSpPr>
        <p:spPr/>
        <p:txBody>
          <a:bodyPr/>
          <a:lstStyle/>
          <a:p>
            <a:r>
              <a:rPr lang="en-US" dirty="0"/>
              <a:t>19:5</a:t>
            </a:r>
          </a:p>
        </p:txBody>
      </p:sp>
      <p:sp>
        <p:nvSpPr>
          <p:cNvPr id="4" name="Title 3"/>
          <p:cNvSpPr>
            <a:spLocks noGrp="1"/>
          </p:cNvSpPr>
          <p:nvPr>
            <p:ph type="title"/>
          </p:nvPr>
        </p:nvSpPr>
        <p:spPr/>
        <p:txBody>
          <a:bodyPr/>
          <a:lstStyle/>
          <a:p>
            <a:r>
              <a:rPr lang="en-US" dirty="0"/>
              <a:t>They saved your life and the lives of your sons and daughters, your wives, and your concubines</a:t>
            </a:r>
          </a:p>
        </p:txBody>
      </p:sp>
    </p:spTree>
    <p:extLst>
      <p:ext uri="{BB962C8B-B14F-4D97-AF65-F5344CB8AC3E}">
        <p14:creationId xmlns:p14="http://schemas.microsoft.com/office/powerpoint/2010/main" val="186007278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2 HVHL\48 People of Palestine\Jewish People\Jewish men, mat06333.jpg"/>
          <p:cNvPicPr>
            <a:picLocks noChangeAspect="1" noChangeArrowheads="1"/>
          </p:cNvPicPr>
          <p:nvPr/>
        </p:nvPicPr>
        <p:blipFill rotWithShape="1">
          <a:blip r:embed="rId3">
            <a:extLst>
              <a:ext uri="{28A0092B-C50C-407E-A947-70E740481C1C}">
                <a14:useLocalDpi xmlns:a14="http://schemas.microsoft.com/office/drawing/2010/main" val="0"/>
              </a:ext>
            </a:extLst>
          </a:blip>
          <a:srcRect r="15044" b="19657"/>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Jewish men, circa 1920</a:t>
            </a:r>
          </a:p>
        </p:txBody>
      </p:sp>
      <p:sp>
        <p:nvSpPr>
          <p:cNvPr id="3" name="Text Placeholder 2"/>
          <p:cNvSpPr>
            <a:spLocks noGrp="1"/>
          </p:cNvSpPr>
          <p:nvPr>
            <p:ph type="body" sz="quarter" idx="12"/>
          </p:nvPr>
        </p:nvSpPr>
        <p:spPr/>
        <p:txBody>
          <a:bodyPr/>
          <a:lstStyle/>
          <a:p>
            <a:r>
              <a:rPr lang="en-US" dirty="0"/>
              <a:t>19:37</a:t>
            </a:r>
          </a:p>
        </p:txBody>
      </p:sp>
      <p:sp>
        <p:nvSpPr>
          <p:cNvPr id="4" name="Title 3"/>
          <p:cNvSpPr>
            <a:spLocks noGrp="1"/>
          </p:cNvSpPr>
          <p:nvPr>
            <p:ph type="title"/>
          </p:nvPr>
        </p:nvSpPr>
        <p:spPr/>
        <p:txBody>
          <a:bodyPr/>
          <a:lstStyle/>
          <a:p>
            <a:r>
              <a:rPr lang="en-US" dirty="0"/>
              <a:t>But behold your servant </a:t>
            </a:r>
            <a:r>
              <a:rPr lang="en-US" dirty="0" err="1"/>
              <a:t>Chimham</a:t>
            </a:r>
            <a:r>
              <a:rPr lang="en-US" dirty="0"/>
              <a:t>. Let him cross over with my lord the king</a:t>
            </a:r>
          </a:p>
        </p:txBody>
      </p:sp>
    </p:spTree>
    <p:extLst>
      <p:ext uri="{BB962C8B-B14F-4D97-AF65-F5344CB8AC3E}">
        <p14:creationId xmlns:p14="http://schemas.microsoft.com/office/powerpoint/2010/main" val="134621295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10;&#10;Description automatically generated">
            <a:extLst>
              <a:ext uri="{FF2B5EF4-FFF2-40B4-BE49-F238E27FC236}">
                <a16:creationId xmlns:a16="http://schemas.microsoft.com/office/drawing/2014/main" id="{1FE39106-0A4C-433D-99AE-E012073B76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0312"/>
            <a:ext cx="9144000" cy="6437376"/>
          </a:xfrm>
          <a:prstGeom prst="rect">
            <a:avLst/>
          </a:prstGeom>
        </p:spPr>
      </p:pic>
      <p:sp>
        <p:nvSpPr>
          <p:cNvPr id="2" name="Text Placeholder 1"/>
          <p:cNvSpPr>
            <a:spLocks noGrp="1"/>
          </p:cNvSpPr>
          <p:nvPr>
            <p:ph type="body" sz="quarter" idx="10"/>
          </p:nvPr>
        </p:nvSpPr>
        <p:spPr/>
        <p:txBody>
          <a:bodyPr/>
          <a:lstStyle/>
          <a:p>
            <a:r>
              <a:rPr lang="en-US" dirty="0"/>
              <a:t>Assyrian soldier rewarded with bracelet, from Nineveh, 7th century BC </a:t>
            </a:r>
          </a:p>
        </p:txBody>
      </p:sp>
      <p:sp>
        <p:nvSpPr>
          <p:cNvPr id="3" name="Text Placeholder 2"/>
          <p:cNvSpPr>
            <a:spLocks noGrp="1"/>
          </p:cNvSpPr>
          <p:nvPr>
            <p:ph type="body" sz="quarter" idx="12"/>
          </p:nvPr>
        </p:nvSpPr>
        <p:spPr/>
        <p:txBody>
          <a:bodyPr/>
          <a:lstStyle/>
          <a:p>
            <a:r>
              <a:rPr lang="en-US" dirty="0"/>
              <a:t>19:38</a:t>
            </a:r>
          </a:p>
        </p:txBody>
      </p:sp>
      <p:sp>
        <p:nvSpPr>
          <p:cNvPr id="4" name="Title 3"/>
          <p:cNvSpPr>
            <a:spLocks noGrp="1"/>
          </p:cNvSpPr>
          <p:nvPr>
            <p:ph type="title"/>
          </p:nvPr>
        </p:nvSpPr>
        <p:spPr/>
        <p:txBody>
          <a:bodyPr/>
          <a:lstStyle/>
          <a:p>
            <a:r>
              <a:rPr lang="en-US" dirty="0"/>
              <a:t>So the king said, “</a:t>
            </a:r>
            <a:r>
              <a:rPr lang="en-US" dirty="0" err="1"/>
              <a:t>Chimham</a:t>
            </a:r>
            <a:r>
              <a:rPr lang="en-US" dirty="0"/>
              <a:t> will cross over with me, and I will do good for him”</a:t>
            </a:r>
          </a:p>
        </p:txBody>
      </p:sp>
    </p:spTree>
    <p:extLst>
      <p:ext uri="{BB962C8B-B14F-4D97-AF65-F5344CB8AC3E}">
        <p14:creationId xmlns:p14="http://schemas.microsoft.com/office/powerpoint/2010/main" val="282123736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Jericho aerial from west, tb01070311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Jericho and its surroundings (aerial view from the west)</a:t>
            </a:r>
          </a:p>
        </p:txBody>
      </p:sp>
      <p:sp>
        <p:nvSpPr>
          <p:cNvPr id="3" name="Text Placeholder 2"/>
          <p:cNvSpPr>
            <a:spLocks noGrp="1"/>
          </p:cNvSpPr>
          <p:nvPr>
            <p:ph type="body" sz="quarter" idx="12"/>
          </p:nvPr>
        </p:nvSpPr>
        <p:spPr/>
        <p:txBody>
          <a:bodyPr/>
          <a:lstStyle/>
          <a:p>
            <a:r>
              <a:rPr lang="en-US" dirty="0"/>
              <a:t>19:39</a:t>
            </a:r>
          </a:p>
        </p:txBody>
      </p:sp>
      <p:sp>
        <p:nvSpPr>
          <p:cNvPr id="4" name="Title 3"/>
          <p:cNvSpPr>
            <a:spLocks noGrp="1"/>
          </p:cNvSpPr>
          <p:nvPr>
            <p:ph type="title"/>
          </p:nvPr>
        </p:nvSpPr>
        <p:spPr/>
        <p:txBody>
          <a:bodyPr/>
          <a:lstStyle/>
          <a:p>
            <a:r>
              <a:rPr lang="en-US" dirty="0"/>
              <a:t>Then the people and the king crossed over the Jordan. The king kissed Barzillai . . . he returned</a:t>
            </a:r>
          </a:p>
        </p:txBody>
      </p:sp>
    </p:spTree>
    <p:extLst>
      <p:ext uri="{BB962C8B-B14F-4D97-AF65-F5344CB8AC3E}">
        <p14:creationId xmlns:p14="http://schemas.microsoft.com/office/powerpoint/2010/main" val="210548426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Jericho aerial from west, tb01070311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Jericho and its surroundings (aerial view from the west)</a:t>
            </a:r>
          </a:p>
        </p:txBody>
      </p:sp>
      <p:sp>
        <p:nvSpPr>
          <p:cNvPr id="3" name="Text Placeholder 2"/>
          <p:cNvSpPr>
            <a:spLocks noGrp="1"/>
          </p:cNvSpPr>
          <p:nvPr>
            <p:ph type="body" sz="quarter" idx="12"/>
          </p:nvPr>
        </p:nvSpPr>
        <p:spPr/>
        <p:txBody>
          <a:bodyPr/>
          <a:lstStyle/>
          <a:p>
            <a:r>
              <a:rPr lang="en-US" dirty="0"/>
              <a:t>19:39</a:t>
            </a:r>
          </a:p>
        </p:txBody>
      </p:sp>
      <p:sp>
        <p:nvSpPr>
          <p:cNvPr id="4" name="Title 3"/>
          <p:cNvSpPr>
            <a:spLocks noGrp="1"/>
          </p:cNvSpPr>
          <p:nvPr>
            <p:ph type="title"/>
          </p:nvPr>
        </p:nvSpPr>
        <p:spPr/>
        <p:txBody>
          <a:bodyPr/>
          <a:lstStyle/>
          <a:p>
            <a:r>
              <a:rPr lang="en-US" dirty="0"/>
              <a:t>Then the people and the king crossed over the Jordan. The king kissed Barzillai . . . he returned</a:t>
            </a:r>
          </a:p>
        </p:txBody>
      </p:sp>
      <p:sp>
        <p:nvSpPr>
          <p:cNvPr id="6" name="Oval 5"/>
          <p:cNvSpPr/>
          <p:nvPr/>
        </p:nvSpPr>
        <p:spPr>
          <a:xfrm>
            <a:off x="1565896" y="3525520"/>
            <a:ext cx="6858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7" name="Text Box 8"/>
          <p:cNvSpPr txBox="1">
            <a:spLocks noChangeArrowheads="1"/>
          </p:cNvSpPr>
          <p:nvPr/>
        </p:nvSpPr>
        <p:spPr bwMode="auto">
          <a:xfrm>
            <a:off x="1558276" y="3155890"/>
            <a:ext cx="922047" cy="400110"/>
          </a:xfrm>
          <a:prstGeom prst="rect">
            <a:avLst/>
          </a:prstGeom>
          <a:noFill/>
          <a:ln w="9525">
            <a:noFill/>
            <a:miter lim="800000"/>
            <a:headEnd/>
            <a:tailEnd/>
          </a:ln>
          <a:effectLst/>
        </p:spPr>
        <p:txBody>
          <a:bodyPr wrap="non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a:t>Jericho</a:t>
            </a:r>
            <a:endParaRPr lang="en-US" dirty="0"/>
          </a:p>
        </p:txBody>
      </p:sp>
      <p:sp>
        <p:nvSpPr>
          <p:cNvPr id="8" name="Text Box 8"/>
          <p:cNvSpPr txBox="1">
            <a:spLocks noChangeArrowheads="1"/>
          </p:cNvSpPr>
          <p:nvPr/>
        </p:nvSpPr>
        <p:spPr bwMode="auto">
          <a:xfrm>
            <a:off x="4577777" y="405787"/>
            <a:ext cx="4490023" cy="369332"/>
          </a:xfrm>
          <a:prstGeom prst="rect">
            <a:avLst/>
          </a:prstGeom>
          <a:noFill/>
          <a:ln w="9525">
            <a:noFill/>
            <a:miter lim="800000"/>
            <a:headEnd/>
            <a:tailEnd/>
          </a:ln>
          <a:effectLst/>
        </p:spPr>
        <p:txBody>
          <a:bodyPr wrap="squar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sz="1800" dirty="0"/>
              <a:t>1. David and people crossed Jordan</a:t>
            </a:r>
          </a:p>
        </p:txBody>
      </p:sp>
      <p:sp>
        <p:nvSpPr>
          <p:cNvPr id="18" name="Text Box 8"/>
          <p:cNvSpPr txBox="1">
            <a:spLocks noChangeArrowheads="1"/>
          </p:cNvSpPr>
          <p:nvPr/>
        </p:nvSpPr>
        <p:spPr bwMode="auto">
          <a:xfrm>
            <a:off x="235311" y="409265"/>
            <a:ext cx="4490023" cy="369332"/>
          </a:xfrm>
          <a:prstGeom prst="rect">
            <a:avLst/>
          </a:prstGeom>
          <a:noFill/>
          <a:ln w="9525">
            <a:noFill/>
            <a:miter lim="800000"/>
            <a:headEnd/>
            <a:tailEnd/>
          </a:ln>
          <a:effectLst/>
        </p:spPr>
        <p:txBody>
          <a:bodyPr wrap="squar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sz="1800" dirty="0"/>
              <a:t>3. Barzillai returned to </a:t>
            </a:r>
            <a:r>
              <a:rPr lang="en-US" sz="1800" dirty="0" err="1"/>
              <a:t>Rogelim</a:t>
            </a:r>
            <a:endParaRPr lang="en-US" sz="1800" dirty="0"/>
          </a:p>
        </p:txBody>
      </p:sp>
      <p:sp>
        <p:nvSpPr>
          <p:cNvPr id="10" name="Freeform 9"/>
          <p:cNvSpPr/>
          <p:nvPr/>
        </p:nvSpPr>
        <p:spPr>
          <a:xfrm>
            <a:off x="454024" y="761941"/>
            <a:ext cx="5929001" cy="584258"/>
          </a:xfrm>
          <a:custGeom>
            <a:avLst/>
            <a:gdLst>
              <a:gd name="connsiteX0" fmla="*/ 5651500 w 5651500"/>
              <a:gd name="connsiteY0" fmla="*/ 533400 h 533400"/>
              <a:gd name="connsiteX1" fmla="*/ 5511800 w 5651500"/>
              <a:gd name="connsiteY1" fmla="*/ 0 h 533400"/>
              <a:gd name="connsiteX2" fmla="*/ 0 w 5651500"/>
              <a:gd name="connsiteY2" fmla="*/ 50800 h 533400"/>
              <a:gd name="connsiteX0" fmla="*/ 5651500 w 5651500"/>
              <a:gd name="connsiteY0" fmla="*/ 536575 h 536575"/>
              <a:gd name="connsiteX1" fmla="*/ 5321300 w 5651500"/>
              <a:gd name="connsiteY1" fmla="*/ 0 h 536575"/>
              <a:gd name="connsiteX2" fmla="*/ 0 w 5651500"/>
              <a:gd name="connsiteY2" fmla="*/ 53975 h 536575"/>
              <a:gd name="connsiteX0" fmla="*/ 5651500 w 5651500"/>
              <a:gd name="connsiteY0" fmla="*/ 537198 h 537198"/>
              <a:gd name="connsiteX1" fmla="*/ 5321300 w 5651500"/>
              <a:gd name="connsiteY1" fmla="*/ 623 h 537198"/>
              <a:gd name="connsiteX2" fmla="*/ 0 w 5651500"/>
              <a:gd name="connsiteY2" fmla="*/ 54598 h 537198"/>
              <a:gd name="connsiteX0" fmla="*/ 5651500 w 5671826"/>
              <a:gd name="connsiteY0" fmla="*/ 534030 h 534030"/>
              <a:gd name="connsiteX1" fmla="*/ 5448300 w 5671826"/>
              <a:gd name="connsiteY1" fmla="*/ 630 h 534030"/>
              <a:gd name="connsiteX2" fmla="*/ 0 w 5671826"/>
              <a:gd name="connsiteY2" fmla="*/ 51430 h 534030"/>
              <a:gd name="connsiteX0" fmla="*/ 5651500 w 5671826"/>
              <a:gd name="connsiteY0" fmla="*/ 584258 h 584258"/>
              <a:gd name="connsiteX1" fmla="*/ 5448300 w 5671826"/>
              <a:gd name="connsiteY1" fmla="*/ 50858 h 584258"/>
              <a:gd name="connsiteX2" fmla="*/ 2936875 w 5671826"/>
              <a:gd name="connsiteY2" fmla="*/ 59 h 584258"/>
              <a:gd name="connsiteX3" fmla="*/ 0 w 5671826"/>
              <a:gd name="connsiteY3" fmla="*/ 101658 h 584258"/>
              <a:gd name="connsiteX0" fmla="*/ 5908675 w 5929001"/>
              <a:gd name="connsiteY0" fmla="*/ 584258 h 584258"/>
              <a:gd name="connsiteX1" fmla="*/ 5705475 w 5929001"/>
              <a:gd name="connsiteY1" fmla="*/ 50858 h 584258"/>
              <a:gd name="connsiteX2" fmla="*/ 3194050 w 5929001"/>
              <a:gd name="connsiteY2" fmla="*/ 59 h 584258"/>
              <a:gd name="connsiteX3" fmla="*/ 0 w 5929001"/>
              <a:gd name="connsiteY3" fmla="*/ 158808 h 584258"/>
              <a:gd name="connsiteX0" fmla="*/ 5908675 w 5929001"/>
              <a:gd name="connsiteY0" fmla="*/ 584258 h 584258"/>
              <a:gd name="connsiteX1" fmla="*/ 5705475 w 5929001"/>
              <a:gd name="connsiteY1" fmla="*/ 50858 h 584258"/>
              <a:gd name="connsiteX2" fmla="*/ 3194050 w 5929001"/>
              <a:gd name="connsiteY2" fmla="*/ 59 h 584258"/>
              <a:gd name="connsiteX3" fmla="*/ 1117601 w 5929001"/>
              <a:gd name="connsiteY3" fmla="*/ 38159 h 584258"/>
              <a:gd name="connsiteX4" fmla="*/ 0 w 5929001"/>
              <a:gd name="connsiteY4" fmla="*/ 158808 h 584258"/>
              <a:gd name="connsiteX0" fmla="*/ 5908675 w 5929001"/>
              <a:gd name="connsiteY0" fmla="*/ 584258 h 584258"/>
              <a:gd name="connsiteX1" fmla="*/ 5705475 w 5929001"/>
              <a:gd name="connsiteY1" fmla="*/ 50858 h 584258"/>
              <a:gd name="connsiteX2" fmla="*/ 3194050 w 5929001"/>
              <a:gd name="connsiteY2" fmla="*/ 59 h 584258"/>
              <a:gd name="connsiteX3" fmla="*/ 1117601 w 5929001"/>
              <a:gd name="connsiteY3" fmla="*/ 38159 h 584258"/>
              <a:gd name="connsiteX4" fmla="*/ 0 w 5929001"/>
              <a:gd name="connsiteY4" fmla="*/ 158808 h 584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9001" h="584258">
                <a:moveTo>
                  <a:pt x="5908675" y="584258"/>
                </a:moveTo>
                <a:cubicBezTo>
                  <a:pt x="5798608" y="405400"/>
                  <a:pt x="6129867" y="32866"/>
                  <a:pt x="5705475" y="50858"/>
                </a:cubicBezTo>
                <a:cubicBezTo>
                  <a:pt x="4915958" y="52975"/>
                  <a:pt x="3983567" y="-2058"/>
                  <a:pt x="3194050" y="59"/>
                </a:cubicBezTo>
                <a:cubicBezTo>
                  <a:pt x="2495550" y="31809"/>
                  <a:pt x="1812783" y="-36888"/>
                  <a:pt x="1117601" y="38159"/>
                </a:cubicBezTo>
                <a:lnTo>
                  <a:pt x="0" y="158808"/>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1" name="Freeform 10"/>
          <p:cNvSpPr/>
          <p:nvPr/>
        </p:nvSpPr>
        <p:spPr>
          <a:xfrm>
            <a:off x="6426201" y="755650"/>
            <a:ext cx="126590" cy="565150"/>
          </a:xfrm>
          <a:custGeom>
            <a:avLst/>
            <a:gdLst>
              <a:gd name="connsiteX0" fmla="*/ 0 w 101600"/>
              <a:gd name="connsiteY0" fmla="*/ 0 h 565150"/>
              <a:gd name="connsiteX1" fmla="*/ 0 w 101600"/>
              <a:gd name="connsiteY1" fmla="*/ 0 h 565150"/>
              <a:gd name="connsiteX2" fmla="*/ 9525 w 101600"/>
              <a:gd name="connsiteY2" fmla="*/ 28575 h 565150"/>
              <a:gd name="connsiteX3" fmla="*/ 28575 w 101600"/>
              <a:gd name="connsiteY3" fmla="*/ 66675 h 565150"/>
              <a:gd name="connsiteX4" fmla="*/ 101600 w 101600"/>
              <a:gd name="connsiteY4" fmla="*/ 565150 h 565150"/>
              <a:gd name="connsiteX0" fmla="*/ 0 w 101600"/>
              <a:gd name="connsiteY0" fmla="*/ 0 h 565150"/>
              <a:gd name="connsiteX1" fmla="*/ 0 w 101600"/>
              <a:gd name="connsiteY1" fmla="*/ 0 h 565150"/>
              <a:gd name="connsiteX2" fmla="*/ 28575 w 101600"/>
              <a:gd name="connsiteY2" fmla="*/ 66675 h 565150"/>
              <a:gd name="connsiteX3" fmla="*/ 101600 w 101600"/>
              <a:gd name="connsiteY3" fmla="*/ 565150 h 565150"/>
              <a:gd name="connsiteX0" fmla="*/ 0 w 101600"/>
              <a:gd name="connsiteY0" fmla="*/ 0 h 565150"/>
              <a:gd name="connsiteX1" fmla="*/ 0 w 101600"/>
              <a:gd name="connsiteY1" fmla="*/ 0 h 565150"/>
              <a:gd name="connsiteX2" fmla="*/ 101600 w 101600"/>
              <a:gd name="connsiteY2" fmla="*/ 565150 h 565150"/>
              <a:gd name="connsiteX0" fmla="*/ 0 w 117475"/>
              <a:gd name="connsiteY0" fmla="*/ 0 h 565150"/>
              <a:gd name="connsiteX1" fmla="*/ 117475 w 117475"/>
              <a:gd name="connsiteY1" fmla="*/ 107950 h 565150"/>
              <a:gd name="connsiteX2" fmla="*/ 101600 w 117475"/>
              <a:gd name="connsiteY2" fmla="*/ 565150 h 565150"/>
              <a:gd name="connsiteX0" fmla="*/ 0 w 126590"/>
              <a:gd name="connsiteY0" fmla="*/ 0 h 565150"/>
              <a:gd name="connsiteX1" fmla="*/ 117475 w 126590"/>
              <a:gd name="connsiteY1" fmla="*/ 107950 h 565150"/>
              <a:gd name="connsiteX2" fmla="*/ 101600 w 126590"/>
              <a:gd name="connsiteY2" fmla="*/ 565150 h 565150"/>
              <a:gd name="connsiteX0" fmla="*/ 0 w 126590"/>
              <a:gd name="connsiteY0" fmla="*/ 0 h 565150"/>
              <a:gd name="connsiteX1" fmla="*/ 117475 w 126590"/>
              <a:gd name="connsiteY1" fmla="*/ 107950 h 565150"/>
              <a:gd name="connsiteX2" fmla="*/ 101600 w 126590"/>
              <a:gd name="connsiteY2" fmla="*/ 565150 h 565150"/>
            </a:gdLst>
            <a:ahLst/>
            <a:cxnLst>
              <a:cxn ang="0">
                <a:pos x="connsiteX0" y="connsiteY0"/>
              </a:cxn>
              <a:cxn ang="0">
                <a:pos x="connsiteX1" y="connsiteY1"/>
              </a:cxn>
              <a:cxn ang="0">
                <a:pos x="connsiteX2" y="connsiteY2"/>
              </a:cxn>
            </a:cxnLst>
            <a:rect l="l" t="t" r="r" b="b"/>
            <a:pathLst>
              <a:path w="126590" h="565150">
                <a:moveTo>
                  <a:pt x="0" y="0"/>
                </a:moveTo>
                <a:cubicBezTo>
                  <a:pt x="55033" y="4233"/>
                  <a:pt x="103717" y="27517"/>
                  <a:pt x="117475" y="107950"/>
                </a:cubicBezTo>
                <a:cubicBezTo>
                  <a:pt x="143185" y="258259"/>
                  <a:pt x="106892" y="412750"/>
                  <a:pt x="101600" y="56515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20" name="Text Box 8"/>
          <p:cNvSpPr txBox="1">
            <a:spLocks noChangeArrowheads="1"/>
          </p:cNvSpPr>
          <p:nvPr/>
        </p:nvSpPr>
        <p:spPr bwMode="auto">
          <a:xfrm>
            <a:off x="5115278" y="1349679"/>
            <a:ext cx="2875026" cy="369332"/>
          </a:xfrm>
          <a:prstGeom prst="rect">
            <a:avLst/>
          </a:prstGeom>
          <a:noFill/>
          <a:ln w="9525">
            <a:noFill/>
            <a:miter lim="800000"/>
            <a:headEnd/>
            <a:tailEnd/>
          </a:ln>
          <a:effectLst/>
        </p:spPr>
        <p:txBody>
          <a:bodyPr wrap="squar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sz="1800" dirty="0"/>
              <a:t>2. David blessed Barzillai</a:t>
            </a:r>
          </a:p>
        </p:txBody>
      </p:sp>
      <p:sp>
        <p:nvSpPr>
          <p:cNvPr id="21" name="Text Box 8"/>
          <p:cNvSpPr txBox="1">
            <a:spLocks noChangeArrowheads="1"/>
          </p:cNvSpPr>
          <p:nvPr/>
        </p:nvSpPr>
        <p:spPr bwMode="auto">
          <a:xfrm>
            <a:off x="1918809" y="2247677"/>
            <a:ext cx="886782" cy="400110"/>
          </a:xfrm>
          <a:prstGeom prst="rect">
            <a:avLst/>
          </a:prstGeom>
          <a:noFill/>
          <a:ln w="9525">
            <a:noFill/>
            <a:miter lim="800000"/>
            <a:headEnd/>
            <a:tailEnd/>
          </a:ln>
          <a:effectLst/>
        </p:spPr>
        <p:txBody>
          <a:bodyPr wrap="non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dirty="0"/>
              <a:t>Gilgal?</a:t>
            </a:r>
          </a:p>
        </p:txBody>
      </p:sp>
    </p:spTree>
    <p:extLst>
      <p:ext uri="{BB962C8B-B14F-4D97-AF65-F5344CB8AC3E}">
        <p14:creationId xmlns:p14="http://schemas.microsoft.com/office/powerpoint/2010/main" val="98468417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Jericho aerial from west, tb01070311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Jericho and its surroundings (aerial view from the west)</a:t>
            </a:r>
          </a:p>
        </p:txBody>
      </p:sp>
      <p:sp>
        <p:nvSpPr>
          <p:cNvPr id="3" name="Text Placeholder 2"/>
          <p:cNvSpPr>
            <a:spLocks noGrp="1"/>
          </p:cNvSpPr>
          <p:nvPr>
            <p:ph type="body" sz="quarter" idx="12"/>
          </p:nvPr>
        </p:nvSpPr>
        <p:spPr/>
        <p:txBody>
          <a:bodyPr/>
          <a:lstStyle/>
          <a:p>
            <a:r>
              <a:rPr lang="en-US" dirty="0"/>
              <a:t>19:40</a:t>
            </a:r>
          </a:p>
        </p:txBody>
      </p:sp>
      <p:sp>
        <p:nvSpPr>
          <p:cNvPr id="4" name="Title 3"/>
          <p:cNvSpPr>
            <a:spLocks noGrp="1"/>
          </p:cNvSpPr>
          <p:nvPr>
            <p:ph type="title"/>
          </p:nvPr>
        </p:nvSpPr>
        <p:spPr/>
        <p:txBody>
          <a:bodyPr/>
          <a:lstStyle/>
          <a:p>
            <a:r>
              <a:rPr lang="en-US" dirty="0"/>
              <a:t>The king went on to Gilgal along with </a:t>
            </a:r>
            <a:r>
              <a:rPr lang="en-US" dirty="0" err="1"/>
              <a:t>Chimham</a:t>
            </a:r>
            <a:r>
              <a:rPr lang="en-US" dirty="0"/>
              <a:t>, all of Judah, and half the people of Israel</a:t>
            </a:r>
          </a:p>
        </p:txBody>
      </p:sp>
      <p:sp>
        <p:nvSpPr>
          <p:cNvPr id="6" name="Oval 5"/>
          <p:cNvSpPr/>
          <p:nvPr/>
        </p:nvSpPr>
        <p:spPr>
          <a:xfrm>
            <a:off x="1565896" y="3525520"/>
            <a:ext cx="6858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7" name="Text Box 8"/>
          <p:cNvSpPr txBox="1">
            <a:spLocks noChangeArrowheads="1"/>
          </p:cNvSpPr>
          <p:nvPr/>
        </p:nvSpPr>
        <p:spPr bwMode="auto">
          <a:xfrm>
            <a:off x="1558276" y="3155890"/>
            <a:ext cx="922047" cy="400110"/>
          </a:xfrm>
          <a:prstGeom prst="rect">
            <a:avLst/>
          </a:prstGeom>
          <a:noFill/>
          <a:ln w="9525">
            <a:noFill/>
            <a:miter lim="800000"/>
            <a:headEnd/>
            <a:tailEnd/>
          </a:ln>
          <a:effectLst/>
        </p:spPr>
        <p:txBody>
          <a:bodyPr wrap="non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a:t>Jericho</a:t>
            </a:r>
            <a:endParaRPr lang="en-US" dirty="0"/>
          </a:p>
        </p:txBody>
      </p:sp>
      <p:sp>
        <p:nvSpPr>
          <p:cNvPr id="8" name="Text Box 8"/>
          <p:cNvSpPr txBox="1">
            <a:spLocks noChangeArrowheads="1"/>
          </p:cNvSpPr>
          <p:nvPr/>
        </p:nvSpPr>
        <p:spPr bwMode="auto">
          <a:xfrm>
            <a:off x="4577777" y="405787"/>
            <a:ext cx="4490023" cy="369332"/>
          </a:xfrm>
          <a:prstGeom prst="rect">
            <a:avLst/>
          </a:prstGeom>
          <a:noFill/>
          <a:ln w="9525">
            <a:noFill/>
            <a:miter lim="800000"/>
            <a:headEnd/>
            <a:tailEnd/>
          </a:ln>
          <a:effectLst/>
        </p:spPr>
        <p:txBody>
          <a:bodyPr wrap="squar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sz="1800" dirty="0"/>
              <a:t>1. David and people crossed Jordan</a:t>
            </a:r>
          </a:p>
        </p:txBody>
      </p:sp>
      <p:sp>
        <p:nvSpPr>
          <p:cNvPr id="17" name="Text Box 8"/>
          <p:cNvSpPr txBox="1">
            <a:spLocks noChangeArrowheads="1"/>
          </p:cNvSpPr>
          <p:nvPr/>
        </p:nvSpPr>
        <p:spPr bwMode="auto">
          <a:xfrm>
            <a:off x="5115278" y="1349679"/>
            <a:ext cx="2875026" cy="369332"/>
          </a:xfrm>
          <a:prstGeom prst="rect">
            <a:avLst/>
          </a:prstGeom>
          <a:noFill/>
          <a:ln w="9525">
            <a:noFill/>
            <a:miter lim="800000"/>
            <a:headEnd/>
            <a:tailEnd/>
          </a:ln>
          <a:effectLst/>
        </p:spPr>
        <p:txBody>
          <a:bodyPr wrap="squar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sz="1800" dirty="0"/>
              <a:t>2. David blessed Barzillai</a:t>
            </a:r>
          </a:p>
        </p:txBody>
      </p:sp>
      <p:sp>
        <p:nvSpPr>
          <p:cNvPr id="18" name="Text Box 8"/>
          <p:cNvSpPr txBox="1">
            <a:spLocks noChangeArrowheads="1"/>
          </p:cNvSpPr>
          <p:nvPr/>
        </p:nvSpPr>
        <p:spPr bwMode="auto">
          <a:xfrm>
            <a:off x="235311" y="409265"/>
            <a:ext cx="4490023" cy="369332"/>
          </a:xfrm>
          <a:prstGeom prst="rect">
            <a:avLst/>
          </a:prstGeom>
          <a:noFill/>
          <a:ln w="9525">
            <a:noFill/>
            <a:miter lim="800000"/>
            <a:headEnd/>
            <a:tailEnd/>
          </a:ln>
          <a:effectLst/>
        </p:spPr>
        <p:txBody>
          <a:bodyPr wrap="squar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sz="1800" dirty="0"/>
              <a:t>3. Barzillai returned to </a:t>
            </a:r>
            <a:r>
              <a:rPr lang="en-US" sz="1800" dirty="0" err="1"/>
              <a:t>Rogelim</a:t>
            </a:r>
            <a:endParaRPr lang="en-US" sz="1800" dirty="0"/>
          </a:p>
        </p:txBody>
      </p:sp>
      <p:sp>
        <p:nvSpPr>
          <p:cNvPr id="10" name="Freeform 9"/>
          <p:cNvSpPr/>
          <p:nvPr/>
        </p:nvSpPr>
        <p:spPr>
          <a:xfrm>
            <a:off x="454024" y="761941"/>
            <a:ext cx="5929001" cy="584258"/>
          </a:xfrm>
          <a:custGeom>
            <a:avLst/>
            <a:gdLst>
              <a:gd name="connsiteX0" fmla="*/ 5651500 w 5651500"/>
              <a:gd name="connsiteY0" fmla="*/ 533400 h 533400"/>
              <a:gd name="connsiteX1" fmla="*/ 5511800 w 5651500"/>
              <a:gd name="connsiteY1" fmla="*/ 0 h 533400"/>
              <a:gd name="connsiteX2" fmla="*/ 0 w 5651500"/>
              <a:gd name="connsiteY2" fmla="*/ 50800 h 533400"/>
              <a:gd name="connsiteX0" fmla="*/ 5651500 w 5651500"/>
              <a:gd name="connsiteY0" fmla="*/ 536575 h 536575"/>
              <a:gd name="connsiteX1" fmla="*/ 5321300 w 5651500"/>
              <a:gd name="connsiteY1" fmla="*/ 0 h 536575"/>
              <a:gd name="connsiteX2" fmla="*/ 0 w 5651500"/>
              <a:gd name="connsiteY2" fmla="*/ 53975 h 536575"/>
              <a:gd name="connsiteX0" fmla="*/ 5651500 w 5651500"/>
              <a:gd name="connsiteY0" fmla="*/ 537198 h 537198"/>
              <a:gd name="connsiteX1" fmla="*/ 5321300 w 5651500"/>
              <a:gd name="connsiteY1" fmla="*/ 623 h 537198"/>
              <a:gd name="connsiteX2" fmla="*/ 0 w 5651500"/>
              <a:gd name="connsiteY2" fmla="*/ 54598 h 537198"/>
              <a:gd name="connsiteX0" fmla="*/ 5651500 w 5671826"/>
              <a:gd name="connsiteY0" fmla="*/ 534030 h 534030"/>
              <a:gd name="connsiteX1" fmla="*/ 5448300 w 5671826"/>
              <a:gd name="connsiteY1" fmla="*/ 630 h 534030"/>
              <a:gd name="connsiteX2" fmla="*/ 0 w 5671826"/>
              <a:gd name="connsiteY2" fmla="*/ 51430 h 534030"/>
              <a:gd name="connsiteX0" fmla="*/ 5651500 w 5671826"/>
              <a:gd name="connsiteY0" fmla="*/ 584258 h 584258"/>
              <a:gd name="connsiteX1" fmla="*/ 5448300 w 5671826"/>
              <a:gd name="connsiteY1" fmla="*/ 50858 h 584258"/>
              <a:gd name="connsiteX2" fmla="*/ 2936875 w 5671826"/>
              <a:gd name="connsiteY2" fmla="*/ 59 h 584258"/>
              <a:gd name="connsiteX3" fmla="*/ 0 w 5671826"/>
              <a:gd name="connsiteY3" fmla="*/ 101658 h 584258"/>
              <a:gd name="connsiteX0" fmla="*/ 5908675 w 5929001"/>
              <a:gd name="connsiteY0" fmla="*/ 584258 h 584258"/>
              <a:gd name="connsiteX1" fmla="*/ 5705475 w 5929001"/>
              <a:gd name="connsiteY1" fmla="*/ 50858 h 584258"/>
              <a:gd name="connsiteX2" fmla="*/ 3194050 w 5929001"/>
              <a:gd name="connsiteY2" fmla="*/ 59 h 584258"/>
              <a:gd name="connsiteX3" fmla="*/ 0 w 5929001"/>
              <a:gd name="connsiteY3" fmla="*/ 158808 h 584258"/>
              <a:gd name="connsiteX0" fmla="*/ 5908675 w 5929001"/>
              <a:gd name="connsiteY0" fmla="*/ 584258 h 584258"/>
              <a:gd name="connsiteX1" fmla="*/ 5705475 w 5929001"/>
              <a:gd name="connsiteY1" fmla="*/ 50858 h 584258"/>
              <a:gd name="connsiteX2" fmla="*/ 3194050 w 5929001"/>
              <a:gd name="connsiteY2" fmla="*/ 59 h 584258"/>
              <a:gd name="connsiteX3" fmla="*/ 1117601 w 5929001"/>
              <a:gd name="connsiteY3" fmla="*/ 38159 h 584258"/>
              <a:gd name="connsiteX4" fmla="*/ 0 w 5929001"/>
              <a:gd name="connsiteY4" fmla="*/ 158808 h 584258"/>
              <a:gd name="connsiteX0" fmla="*/ 5908675 w 5929001"/>
              <a:gd name="connsiteY0" fmla="*/ 584258 h 584258"/>
              <a:gd name="connsiteX1" fmla="*/ 5705475 w 5929001"/>
              <a:gd name="connsiteY1" fmla="*/ 50858 h 584258"/>
              <a:gd name="connsiteX2" fmla="*/ 3194050 w 5929001"/>
              <a:gd name="connsiteY2" fmla="*/ 59 h 584258"/>
              <a:gd name="connsiteX3" fmla="*/ 1117601 w 5929001"/>
              <a:gd name="connsiteY3" fmla="*/ 38159 h 584258"/>
              <a:gd name="connsiteX4" fmla="*/ 0 w 5929001"/>
              <a:gd name="connsiteY4" fmla="*/ 158808 h 584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9001" h="584258">
                <a:moveTo>
                  <a:pt x="5908675" y="584258"/>
                </a:moveTo>
                <a:cubicBezTo>
                  <a:pt x="5798608" y="405400"/>
                  <a:pt x="6129867" y="32866"/>
                  <a:pt x="5705475" y="50858"/>
                </a:cubicBezTo>
                <a:cubicBezTo>
                  <a:pt x="4915958" y="52975"/>
                  <a:pt x="3983567" y="-2058"/>
                  <a:pt x="3194050" y="59"/>
                </a:cubicBezTo>
                <a:cubicBezTo>
                  <a:pt x="2495550" y="31809"/>
                  <a:pt x="1812783" y="-36888"/>
                  <a:pt x="1117601" y="38159"/>
                </a:cubicBezTo>
                <a:lnTo>
                  <a:pt x="0" y="158808"/>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1" name="Freeform 10"/>
          <p:cNvSpPr/>
          <p:nvPr/>
        </p:nvSpPr>
        <p:spPr>
          <a:xfrm>
            <a:off x="6426201" y="755650"/>
            <a:ext cx="126590" cy="565150"/>
          </a:xfrm>
          <a:custGeom>
            <a:avLst/>
            <a:gdLst>
              <a:gd name="connsiteX0" fmla="*/ 0 w 101600"/>
              <a:gd name="connsiteY0" fmla="*/ 0 h 565150"/>
              <a:gd name="connsiteX1" fmla="*/ 0 w 101600"/>
              <a:gd name="connsiteY1" fmla="*/ 0 h 565150"/>
              <a:gd name="connsiteX2" fmla="*/ 9525 w 101600"/>
              <a:gd name="connsiteY2" fmla="*/ 28575 h 565150"/>
              <a:gd name="connsiteX3" fmla="*/ 28575 w 101600"/>
              <a:gd name="connsiteY3" fmla="*/ 66675 h 565150"/>
              <a:gd name="connsiteX4" fmla="*/ 101600 w 101600"/>
              <a:gd name="connsiteY4" fmla="*/ 565150 h 565150"/>
              <a:gd name="connsiteX0" fmla="*/ 0 w 101600"/>
              <a:gd name="connsiteY0" fmla="*/ 0 h 565150"/>
              <a:gd name="connsiteX1" fmla="*/ 0 w 101600"/>
              <a:gd name="connsiteY1" fmla="*/ 0 h 565150"/>
              <a:gd name="connsiteX2" fmla="*/ 28575 w 101600"/>
              <a:gd name="connsiteY2" fmla="*/ 66675 h 565150"/>
              <a:gd name="connsiteX3" fmla="*/ 101600 w 101600"/>
              <a:gd name="connsiteY3" fmla="*/ 565150 h 565150"/>
              <a:gd name="connsiteX0" fmla="*/ 0 w 101600"/>
              <a:gd name="connsiteY0" fmla="*/ 0 h 565150"/>
              <a:gd name="connsiteX1" fmla="*/ 0 w 101600"/>
              <a:gd name="connsiteY1" fmla="*/ 0 h 565150"/>
              <a:gd name="connsiteX2" fmla="*/ 101600 w 101600"/>
              <a:gd name="connsiteY2" fmla="*/ 565150 h 565150"/>
              <a:gd name="connsiteX0" fmla="*/ 0 w 117475"/>
              <a:gd name="connsiteY0" fmla="*/ 0 h 565150"/>
              <a:gd name="connsiteX1" fmla="*/ 117475 w 117475"/>
              <a:gd name="connsiteY1" fmla="*/ 107950 h 565150"/>
              <a:gd name="connsiteX2" fmla="*/ 101600 w 117475"/>
              <a:gd name="connsiteY2" fmla="*/ 565150 h 565150"/>
              <a:gd name="connsiteX0" fmla="*/ 0 w 126590"/>
              <a:gd name="connsiteY0" fmla="*/ 0 h 565150"/>
              <a:gd name="connsiteX1" fmla="*/ 117475 w 126590"/>
              <a:gd name="connsiteY1" fmla="*/ 107950 h 565150"/>
              <a:gd name="connsiteX2" fmla="*/ 101600 w 126590"/>
              <a:gd name="connsiteY2" fmla="*/ 565150 h 565150"/>
              <a:gd name="connsiteX0" fmla="*/ 0 w 126590"/>
              <a:gd name="connsiteY0" fmla="*/ 0 h 565150"/>
              <a:gd name="connsiteX1" fmla="*/ 117475 w 126590"/>
              <a:gd name="connsiteY1" fmla="*/ 107950 h 565150"/>
              <a:gd name="connsiteX2" fmla="*/ 101600 w 126590"/>
              <a:gd name="connsiteY2" fmla="*/ 565150 h 565150"/>
            </a:gdLst>
            <a:ahLst/>
            <a:cxnLst>
              <a:cxn ang="0">
                <a:pos x="connsiteX0" y="connsiteY0"/>
              </a:cxn>
              <a:cxn ang="0">
                <a:pos x="connsiteX1" y="connsiteY1"/>
              </a:cxn>
              <a:cxn ang="0">
                <a:pos x="connsiteX2" y="connsiteY2"/>
              </a:cxn>
            </a:cxnLst>
            <a:rect l="l" t="t" r="r" b="b"/>
            <a:pathLst>
              <a:path w="126590" h="565150">
                <a:moveTo>
                  <a:pt x="0" y="0"/>
                </a:moveTo>
                <a:cubicBezTo>
                  <a:pt x="55033" y="4233"/>
                  <a:pt x="103717" y="27517"/>
                  <a:pt x="117475" y="107950"/>
                </a:cubicBezTo>
                <a:cubicBezTo>
                  <a:pt x="143185" y="258259"/>
                  <a:pt x="106892" y="412750"/>
                  <a:pt x="101600" y="56515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6" name="Text Box 8"/>
          <p:cNvSpPr txBox="1">
            <a:spLocks noChangeArrowheads="1"/>
          </p:cNvSpPr>
          <p:nvPr/>
        </p:nvSpPr>
        <p:spPr bwMode="auto">
          <a:xfrm>
            <a:off x="3571429" y="2110740"/>
            <a:ext cx="4490023" cy="646331"/>
          </a:xfrm>
          <a:prstGeom prst="rect">
            <a:avLst/>
          </a:prstGeom>
          <a:noFill/>
          <a:ln w="9525">
            <a:noFill/>
            <a:miter lim="800000"/>
            <a:headEnd/>
            <a:tailEnd/>
          </a:ln>
          <a:effectLst/>
        </p:spPr>
        <p:txBody>
          <a:bodyPr wrap="squar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sz="1800" dirty="0"/>
              <a:t>4. all Judah and half of Israel brought David over (with </a:t>
            </a:r>
            <a:r>
              <a:rPr lang="en-US" sz="1800" dirty="0" err="1"/>
              <a:t>Chimham</a:t>
            </a:r>
            <a:r>
              <a:rPr lang="en-US" sz="1800" dirty="0"/>
              <a:t>) </a:t>
            </a:r>
          </a:p>
        </p:txBody>
      </p:sp>
      <p:sp>
        <p:nvSpPr>
          <p:cNvPr id="19" name="Text Box 8"/>
          <p:cNvSpPr txBox="1">
            <a:spLocks noChangeArrowheads="1"/>
          </p:cNvSpPr>
          <p:nvPr/>
        </p:nvSpPr>
        <p:spPr bwMode="auto">
          <a:xfrm>
            <a:off x="1918809" y="2247677"/>
            <a:ext cx="886782" cy="400110"/>
          </a:xfrm>
          <a:prstGeom prst="rect">
            <a:avLst/>
          </a:prstGeom>
          <a:noFill/>
          <a:ln w="9525">
            <a:noFill/>
            <a:miter lim="800000"/>
            <a:headEnd/>
            <a:tailEnd/>
          </a:ln>
          <a:effectLst/>
        </p:spPr>
        <p:txBody>
          <a:bodyPr wrap="non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dirty="0"/>
              <a:t>Gilgal?</a:t>
            </a:r>
          </a:p>
        </p:txBody>
      </p:sp>
      <p:sp>
        <p:nvSpPr>
          <p:cNvPr id="20" name="Freeform 19"/>
          <p:cNvSpPr/>
          <p:nvPr/>
        </p:nvSpPr>
        <p:spPr>
          <a:xfrm>
            <a:off x="2794000" y="1714500"/>
            <a:ext cx="3492500" cy="577850"/>
          </a:xfrm>
          <a:custGeom>
            <a:avLst/>
            <a:gdLst>
              <a:gd name="connsiteX0" fmla="*/ 3835400 w 3835400"/>
              <a:gd name="connsiteY0" fmla="*/ 0 h 787400"/>
              <a:gd name="connsiteX1" fmla="*/ 3683000 w 3835400"/>
              <a:gd name="connsiteY1" fmla="*/ 203200 h 787400"/>
              <a:gd name="connsiteX2" fmla="*/ 1257300 w 3835400"/>
              <a:gd name="connsiteY2" fmla="*/ 355600 h 787400"/>
              <a:gd name="connsiteX3" fmla="*/ 0 w 3835400"/>
              <a:gd name="connsiteY3" fmla="*/ 787400 h 787400"/>
              <a:gd name="connsiteX0" fmla="*/ 3835400 w 3907708"/>
              <a:gd name="connsiteY0" fmla="*/ 0 h 787400"/>
              <a:gd name="connsiteX1" fmla="*/ 3683000 w 3907708"/>
              <a:gd name="connsiteY1" fmla="*/ 203200 h 787400"/>
              <a:gd name="connsiteX2" fmla="*/ 1257300 w 3907708"/>
              <a:gd name="connsiteY2" fmla="*/ 355600 h 787400"/>
              <a:gd name="connsiteX3" fmla="*/ 0 w 3907708"/>
              <a:gd name="connsiteY3" fmla="*/ 787400 h 787400"/>
              <a:gd name="connsiteX0" fmla="*/ 3835400 w 3835400"/>
              <a:gd name="connsiteY0" fmla="*/ 0 h 787400"/>
              <a:gd name="connsiteX1" fmla="*/ 3446780 w 3835400"/>
              <a:gd name="connsiteY1" fmla="*/ 203200 h 787400"/>
              <a:gd name="connsiteX2" fmla="*/ 1257300 w 3835400"/>
              <a:gd name="connsiteY2" fmla="*/ 355600 h 787400"/>
              <a:gd name="connsiteX3" fmla="*/ 0 w 3835400"/>
              <a:gd name="connsiteY3" fmla="*/ 787400 h 787400"/>
              <a:gd name="connsiteX0" fmla="*/ 3835400 w 3835400"/>
              <a:gd name="connsiteY0" fmla="*/ 0 h 787400"/>
              <a:gd name="connsiteX1" fmla="*/ 3446780 w 3835400"/>
              <a:gd name="connsiteY1" fmla="*/ 203200 h 787400"/>
              <a:gd name="connsiteX2" fmla="*/ 1257300 w 3835400"/>
              <a:gd name="connsiteY2" fmla="*/ 355600 h 787400"/>
              <a:gd name="connsiteX3" fmla="*/ 0 w 3835400"/>
              <a:gd name="connsiteY3" fmla="*/ 787400 h 787400"/>
              <a:gd name="connsiteX0" fmla="*/ 3835400 w 3835400"/>
              <a:gd name="connsiteY0" fmla="*/ 0 h 787400"/>
              <a:gd name="connsiteX1" fmla="*/ 3446780 w 3835400"/>
              <a:gd name="connsiteY1" fmla="*/ 203200 h 787400"/>
              <a:gd name="connsiteX2" fmla="*/ 1257300 w 3835400"/>
              <a:gd name="connsiteY2" fmla="*/ 355600 h 787400"/>
              <a:gd name="connsiteX3" fmla="*/ 0 w 3835400"/>
              <a:gd name="connsiteY3" fmla="*/ 787400 h 787400"/>
              <a:gd name="connsiteX0" fmla="*/ 3835400 w 3835400"/>
              <a:gd name="connsiteY0" fmla="*/ 0 h 787400"/>
              <a:gd name="connsiteX1" fmla="*/ 3446780 w 3835400"/>
              <a:gd name="connsiteY1" fmla="*/ 203200 h 787400"/>
              <a:gd name="connsiteX2" fmla="*/ 1257300 w 3835400"/>
              <a:gd name="connsiteY2" fmla="*/ 355600 h 787400"/>
              <a:gd name="connsiteX3" fmla="*/ 0 w 3835400"/>
              <a:gd name="connsiteY3" fmla="*/ 787400 h 787400"/>
              <a:gd name="connsiteX0" fmla="*/ 3492500 w 3492500"/>
              <a:gd name="connsiteY0" fmla="*/ 0 h 577850"/>
              <a:gd name="connsiteX1" fmla="*/ 3103880 w 3492500"/>
              <a:gd name="connsiteY1" fmla="*/ 203200 h 577850"/>
              <a:gd name="connsiteX2" fmla="*/ 914400 w 3492500"/>
              <a:gd name="connsiteY2" fmla="*/ 355600 h 577850"/>
              <a:gd name="connsiteX3" fmla="*/ 0 w 3492500"/>
              <a:gd name="connsiteY3" fmla="*/ 577850 h 577850"/>
            </a:gdLst>
            <a:ahLst/>
            <a:cxnLst>
              <a:cxn ang="0">
                <a:pos x="connsiteX0" y="connsiteY0"/>
              </a:cxn>
              <a:cxn ang="0">
                <a:pos x="connsiteX1" y="connsiteY1"/>
              </a:cxn>
              <a:cxn ang="0">
                <a:pos x="connsiteX2" y="connsiteY2"/>
              </a:cxn>
              <a:cxn ang="0">
                <a:pos x="connsiteX3" y="connsiteY3"/>
              </a:cxn>
            </a:cxnLst>
            <a:rect l="l" t="t" r="r" b="b"/>
            <a:pathLst>
              <a:path w="3492500" h="577850">
                <a:moveTo>
                  <a:pt x="3492500" y="0"/>
                </a:moveTo>
                <a:cubicBezTo>
                  <a:pt x="3441700" y="67733"/>
                  <a:pt x="3533563" y="143933"/>
                  <a:pt x="3103880" y="203200"/>
                </a:cubicBezTo>
                <a:cubicBezTo>
                  <a:pt x="2674197" y="262467"/>
                  <a:pt x="1431713" y="293158"/>
                  <a:pt x="914400" y="355600"/>
                </a:cubicBezTo>
                <a:cubicBezTo>
                  <a:pt x="397087" y="418042"/>
                  <a:pt x="480060" y="342477"/>
                  <a:pt x="0" y="57785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Tree>
    <p:extLst>
      <p:ext uri="{BB962C8B-B14F-4D97-AF65-F5344CB8AC3E}">
        <p14:creationId xmlns:p14="http://schemas.microsoft.com/office/powerpoint/2010/main" val="316208127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Jericho aerial from west, tb01070311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Jericho and its surroundings (aerial view from the west)</a:t>
            </a:r>
          </a:p>
        </p:txBody>
      </p:sp>
      <p:sp>
        <p:nvSpPr>
          <p:cNvPr id="3" name="Text Placeholder 2"/>
          <p:cNvSpPr>
            <a:spLocks noGrp="1"/>
          </p:cNvSpPr>
          <p:nvPr>
            <p:ph type="body" sz="quarter" idx="12"/>
          </p:nvPr>
        </p:nvSpPr>
        <p:spPr/>
        <p:txBody>
          <a:bodyPr/>
          <a:lstStyle/>
          <a:p>
            <a:r>
              <a:rPr lang="en-US" dirty="0"/>
              <a:t>19:41</a:t>
            </a:r>
          </a:p>
        </p:txBody>
      </p:sp>
      <p:sp>
        <p:nvSpPr>
          <p:cNvPr id="4" name="Title 3"/>
          <p:cNvSpPr>
            <a:spLocks noGrp="1"/>
          </p:cNvSpPr>
          <p:nvPr>
            <p:ph type="title"/>
          </p:nvPr>
        </p:nvSpPr>
        <p:spPr/>
        <p:txBody>
          <a:bodyPr/>
          <a:lstStyle/>
          <a:p>
            <a:r>
              <a:rPr lang="en-US" dirty="0"/>
              <a:t>Then all the men of Israel came to the king and said, “Why has Judah stolen you away?”</a:t>
            </a:r>
          </a:p>
        </p:txBody>
      </p:sp>
      <p:sp>
        <p:nvSpPr>
          <p:cNvPr id="6" name="Oval 5"/>
          <p:cNvSpPr/>
          <p:nvPr/>
        </p:nvSpPr>
        <p:spPr>
          <a:xfrm>
            <a:off x="1565896" y="3525520"/>
            <a:ext cx="6858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7" name="Text Box 8"/>
          <p:cNvSpPr txBox="1">
            <a:spLocks noChangeArrowheads="1"/>
          </p:cNvSpPr>
          <p:nvPr/>
        </p:nvSpPr>
        <p:spPr bwMode="auto">
          <a:xfrm>
            <a:off x="1558276" y="3155890"/>
            <a:ext cx="922047" cy="400110"/>
          </a:xfrm>
          <a:prstGeom prst="rect">
            <a:avLst/>
          </a:prstGeom>
          <a:noFill/>
          <a:ln w="9525">
            <a:noFill/>
            <a:miter lim="800000"/>
            <a:headEnd/>
            <a:tailEnd/>
          </a:ln>
          <a:effectLst/>
        </p:spPr>
        <p:txBody>
          <a:bodyPr wrap="non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a:t>Jericho</a:t>
            </a:r>
            <a:endParaRPr lang="en-US" dirty="0"/>
          </a:p>
        </p:txBody>
      </p:sp>
      <p:sp>
        <p:nvSpPr>
          <p:cNvPr id="8" name="Text Box 8"/>
          <p:cNvSpPr txBox="1">
            <a:spLocks noChangeArrowheads="1"/>
          </p:cNvSpPr>
          <p:nvPr/>
        </p:nvSpPr>
        <p:spPr bwMode="auto">
          <a:xfrm>
            <a:off x="4577777" y="405787"/>
            <a:ext cx="4490023" cy="369332"/>
          </a:xfrm>
          <a:prstGeom prst="rect">
            <a:avLst/>
          </a:prstGeom>
          <a:noFill/>
          <a:ln w="9525">
            <a:noFill/>
            <a:miter lim="800000"/>
            <a:headEnd/>
            <a:tailEnd/>
          </a:ln>
          <a:effectLst/>
        </p:spPr>
        <p:txBody>
          <a:bodyPr wrap="squar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sz="1800" dirty="0"/>
              <a:t>1. David and people crossed Jordan</a:t>
            </a:r>
          </a:p>
        </p:txBody>
      </p:sp>
      <p:sp>
        <p:nvSpPr>
          <p:cNvPr id="17" name="Text Box 8"/>
          <p:cNvSpPr txBox="1">
            <a:spLocks noChangeArrowheads="1"/>
          </p:cNvSpPr>
          <p:nvPr/>
        </p:nvSpPr>
        <p:spPr bwMode="auto">
          <a:xfrm>
            <a:off x="5115278" y="1349679"/>
            <a:ext cx="2875026" cy="369332"/>
          </a:xfrm>
          <a:prstGeom prst="rect">
            <a:avLst/>
          </a:prstGeom>
          <a:noFill/>
          <a:ln w="9525">
            <a:noFill/>
            <a:miter lim="800000"/>
            <a:headEnd/>
            <a:tailEnd/>
          </a:ln>
          <a:effectLst/>
        </p:spPr>
        <p:txBody>
          <a:bodyPr wrap="squar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sz="1800" dirty="0"/>
              <a:t>2. David blessed Barzillai</a:t>
            </a:r>
          </a:p>
        </p:txBody>
      </p:sp>
      <p:sp>
        <p:nvSpPr>
          <p:cNvPr id="18" name="Text Box 8"/>
          <p:cNvSpPr txBox="1">
            <a:spLocks noChangeArrowheads="1"/>
          </p:cNvSpPr>
          <p:nvPr/>
        </p:nvSpPr>
        <p:spPr bwMode="auto">
          <a:xfrm>
            <a:off x="235311" y="409265"/>
            <a:ext cx="4490023" cy="369332"/>
          </a:xfrm>
          <a:prstGeom prst="rect">
            <a:avLst/>
          </a:prstGeom>
          <a:noFill/>
          <a:ln w="9525">
            <a:noFill/>
            <a:miter lim="800000"/>
            <a:headEnd/>
            <a:tailEnd/>
          </a:ln>
          <a:effectLst/>
        </p:spPr>
        <p:txBody>
          <a:bodyPr wrap="squar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sz="1800" dirty="0"/>
              <a:t>3. Barzillai returned to </a:t>
            </a:r>
            <a:r>
              <a:rPr lang="en-US" sz="1800" dirty="0" err="1"/>
              <a:t>Rogelim</a:t>
            </a:r>
            <a:endParaRPr lang="en-US" sz="1800" dirty="0"/>
          </a:p>
        </p:txBody>
      </p:sp>
      <p:sp>
        <p:nvSpPr>
          <p:cNvPr id="10" name="Freeform 9"/>
          <p:cNvSpPr/>
          <p:nvPr/>
        </p:nvSpPr>
        <p:spPr>
          <a:xfrm>
            <a:off x="454024" y="761941"/>
            <a:ext cx="5929001" cy="584258"/>
          </a:xfrm>
          <a:custGeom>
            <a:avLst/>
            <a:gdLst>
              <a:gd name="connsiteX0" fmla="*/ 5651500 w 5651500"/>
              <a:gd name="connsiteY0" fmla="*/ 533400 h 533400"/>
              <a:gd name="connsiteX1" fmla="*/ 5511800 w 5651500"/>
              <a:gd name="connsiteY1" fmla="*/ 0 h 533400"/>
              <a:gd name="connsiteX2" fmla="*/ 0 w 5651500"/>
              <a:gd name="connsiteY2" fmla="*/ 50800 h 533400"/>
              <a:gd name="connsiteX0" fmla="*/ 5651500 w 5651500"/>
              <a:gd name="connsiteY0" fmla="*/ 536575 h 536575"/>
              <a:gd name="connsiteX1" fmla="*/ 5321300 w 5651500"/>
              <a:gd name="connsiteY1" fmla="*/ 0 h 536575"/>
              <a:gd name="connsiteX2" fmla="*/ 0 w 5651500"/>
              <a:gd name="connsiteY2" fmla="*/ 53975 h 536575"/>
              <a:gd name="connsiteX0" fmla="*/ 5651500 w 5651500"/>
              <a:gd name="connsiteY0" fmla="*/ 537198 h 537198"/>
              <a:gd name="connsiteX1" fmla="*/ 5321300 w 5651500"/>
              <a:gd name="connsiteY1" fmla="*/ 623 h 537198"/>
              <a:gd name="connsiteX2" fmla="*/ 0 w 5651500"/>
              <a:gd name="connsiteY2" fmla="*/ 54598 h 537198"/>
              <a:gd name="connsiteX0" fmla="*/ 5651500 w 5671826"/>
              <a:gd name="connsiteY0" fmla="*/ 534030 h 534030"/>
              <a:gd name="connsiteX1" fmla="*/ 5448300 w 5671826"/>
              <a:gd name="connsiteY1" fmla="*/ 630 h 534030"/>
              <a:gd name="connsiteX2" fmla="*/ 0 w 5671826"/>
              <a:gd name="connsiteY2" fmla="*/ 51430 h 534030"/>
              <a:gd name="connsiteX0" fmla="*/ 5651500 w 5671826"/>
              <a:gd name="connsiteY0" fmla="*/ 584258 h 584258"/>
              <a:gd name="connsiteX1" fmla="*/ 5448300 w 5671826"/>
              <a:gd name="connsiteY1" fmla="*/ 50858 h 584258"/>
              <a:gd name="connsiteX2" fmla="*/ 2936875 w 5671826"/>
              <a:gd name="connsiteY2" fmla="*/ 59 h 584258"/>
              <a:gd name="connsiteX3" fmla="*/ 0 w 5671826"/>
              <a:gd name="connsiteY3" fmla="*/ 101658 h 584258"/>
              <a:gd name="connsiteX0" fmla="*/ 5908675 w 5929001"/>
              <a:gd name="connsiteY0" fmla="*/ 584258 h 584258"/>
              <a:gd name="connsiteX1" fmla="*/ 5705475 w 5929001"/>
              <a:gd name="connsiteY1" fmla="*/ 50858 h 584258"/>
              <a:gd name="connsiteX2" fmla="*/ 3194050 w 5929001"/>
              <a:gd name="connsiteY2" fmla="*/ 59 h 584258"/>
              <a:gd name="connsiteX3" fmla="*/ 0 w 5929001"/>
              <a:gd name="connsiteY3" fmla="*/ 158808 h 584258"/>
              <a:gd name="connsiteX0" fmla="*/ 5908675 w 5929001"/>
              <a:gd name="connsiteY0" fmla="*/ 584258 h 584258"/>
              <a:gd name="connsiteX1" fmla="*/ 5705475 w 5929001"/>
              <a:gd name="connsiteY1" fmla="*/ 50858 h 584258"/>
              <a:gd name="connsiteX2" fmla="*/ 3194050 w 5929001"/>
              <a:gd name="connsiteY2" fmla="*/ 59 h 584258"/>
              <a:gd name="connsiteX3" fmla="*/ 1117601 w 5929001"/>
              <a:gd name="connsiteY3" fmla="*/ 38159 h 584258"/>
              <a:gd name="connsiteX4" fmla="*/ 0 w 5929001"/>
              <a:gd name="connsiteY4" fmla="*/ 158808 h 584258"/>
              <a:gd name="connsiteX0" fmla="*/ 5908675 w 5929001"/>
              <a:gd name="connsiteY0" fmla="*/ 584258 h 584258"/>
              <a:gd name="connsiteX1" fmla="*/ 5705475 w 5929001"/>
              <a:gd name="connsiteY1" fmla="*/ 50858 h 584258"/>
              <a:gd name="connsiteX2" fmla="*/ 3194050 w 5929001"/>
              <a:gd name="connsiteY2" fmla="*/ 59 h 584258"/>
              <a:gd name="connsiteX3" fmla="*/ 1117601 w 5929001"/>
              <a:gd name="connsiteY3" fmla="*/ 38159 h 584258"/>
              <a:gd name="connsiteX4" fmla="*/ 0 w 5929001"/>
              <a:gd name="connsiteY4" fmla="*/ 158808 h 584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9001" h="584258">
                <a:moveTo>
                  <a:pt x="5908675" y="584258"/>
                </a:moveTo>
                <a:cubicBezTo>
                  <a:pt x="5798608" y="405400"/>
                  <a:pt x="6129867" y="32866"/>
                  <a:pt x="5705475" y="50858"/>
                </a:cubicBezTo>
                <a:cubicBezTo>
                  <a:pt x="4915958" y="52975"/>
                  <a:pt x="3983567" y="-2058"/>
                  <a:pt x="3194050" y="59"/>
                </a:cubicBezTo>
                <a:cubicBezTo>
                  <a:pt x="2495550" y="31809"/>
                  <a:pt x="1812783" y="-36888"/>
                  <a:pt x="1117601" y="38159"/>
                </a:cubicBezTo>
                <a:lnTo>
                  <a:pt x="0" y="158808"/>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1" name="Freeform 10"/>
          <p:cNvSpPr/>
          <p:nvPr/>
        </p:nvSpPr>
        <p:spPr>
          <a:xfrm>
            <a:off x="6426201" y="755650"/>
            <a:ext cx="126590" cy="565150"/>
          </a:xfrm>
          <a:custGeom>
            <a:avLst/>
            <a:gdLst>
              <a:gd name="connsiteX0" fmla="*/ 0 w 101600"/>
              <a:gd name="connsiteY0" fmla="*/ 0 h 565150"/>
              <a:gd name="connsiteX1" fmla="*/ 0 w 101600"/>
              <a:gd name="connsiteY1" fmla="*/ 0 h 565150"/>
              <a:gd name="connsiteX2" fmla="*/ 9525 w 101600"/>
              <a:gd name="connsiteY2" fmla="*/ 28575 h 565150"/>
              <a:gd name="connsiteX3" fmla="*/ 28575 w 101600"/>
              <a:gd name="connsiteY3" fmla="*/ 66675 h 565150"/>
              <a:gd name="connsiteX4" fmla="*/ 101600 w 101600"/>
              <a:gd name="connsiteY4" fmla="*/ 565150 h 565150"/>
              <a:gd name="connsiteX0" fmla="*/ 0 w 101600"/>
              <a:gd name="connsiteY0" fmla="*/ 0 h 565150"/>
              <a:gd name="connsiteX1" fmla="*/ 0 w 101600"/>
              <a:gd name="connsiteY1" fmla="*/ 0 h 565150"/>
              <a:gd name="connsiteX2" fmla="*/ 28575 w 101600"/>
              <a:gd name="connsiteY2" fmla="*/ 66675 h 565150"/>
              <a:gd name="connsiteX3" fmla="*/ 101600 w 101600"/>
              <a:gd name="connsiteY3" fmla="*/ 565150 h 565150"/>
              <a:gd name="connsiteX0" fmla="*/ 0 w 101600"/>
              <a:gd name="connsiteY0" fmla="*/ 0 h 565150"/>
              <a:gd name="connsiteX1" fmla="*/ 0 w 101600"/>
              <a:gd name="connsiteY1" fmla="*/ 0 h 565150"/>
              <a:gd name="connsiteX2" fmla="*/ 101600 w 101600"/>
              <a:gd name="connsiteY2" fmla="*/ 565150 h 565150"/>
              <a:gd name="connsiteX0" fmla="*/ 0 w 117475"/>
              <a:gd name="connsiteY0" fmla="*/ 0 h 565150"/>
              <a:gd name="connsiteX1" fmla="*/ 117475 w 117475"/>
              <a:gd name="connsiteY1" fmla="*/ 107950 h 565150"/>
              <a:gd name="connsiteX2" fmla="*/ 101600 w 117475"/>
              <a:gd name="connsiteY2" fmla="*/ 565150 h 565150"/>
              <a:gd name="connsiteX0" fmla="*/ 0 w 126590"/>
              <a:gd name="connsiteY0" fmla="*/ 0 h 565150"/>
              <a:gd name="connsiteX1" fmla="*/ 117475 w 126590"/>
              <a:gd name="connsiteY1" fmla="*/ 107950 h 565150"/>
              <a:gd name="connsiteX2" fmla="*/ 101600 w 126590"/>
              <a:gd name="connsiteY2" fmla="*/ 565150 h 565150"/>
              <a:gd name="connsiteX0" fmla="*/ 0 w 126590"/>
              <a:gd name="connsiteY0" fmla="*/ 0 h 565150"/>
              <a:gd name="connsiteX1" fmla="*/ 117475 w 126590"/>
              <a:gd name="connsiteY1" fmla="*/ 107950 h 565150"/>
              <a:gd name="connsiteX2" fmla="*/ 101600 w 126590"/>
              <a:gd name="connsiteY2" fmla="*/ 565150 h 565150"/>
            </a:gdLst>
            <a:ahLst/>
            <a:cxnLst>
              <a:cxn ang="0">
                <a:pos x="connsiteX0" y="connsiteY0"/>
              </a:cxn>
              <a:cxn ang="0">
                <a:pos x="connsiteX1" y="connsiteY1"/>
              </a:cxn>
              <a:cxn ang="0">
                <a:pos x="connsiteX2" y="connsiteY2"/>
              </a:cxn>
            </a:cxnLst>
            <a:rect l="l" t="t" r="r" b="b"/>
            <a:pathLst>
              <a:path w="126590" h="565150">
                <a:moveTo>
                  <a:pt x="0" y="0"/>
                </a:moveTo>
                <a:cubicBezTo>
                  <a:pt x="55033" y="4233"/>
                  <a:pt x="103717" y="27517"/>
                  <a:pt x="117475" y="107950"/>
                </a:cubicBezTo>
                <a:cubicBezTo>
                  <a:pt x="143185" y="258259"/>
                  <a:pt x="106892" y="412750"/>
                  <a:pt x="101600" y="56515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6" name="Text Box 8"/>
          <p:cNvSpPr txBox="1">
            <a:spLocks noChangeArrowheads="1"/>
          </p:cNvSpPr>
          <p:nvPr/>
        </p:nvSpPr>
        <p:spPr bwMode="auto">
          <a:xfrm>
            <a:off x="3571429" y="2110740"/>
            <a:ext cx="4490023" cy="646331"/>
          </a:xfrm>
          <a:prstGeom prst="rect">
            <a:avLst/>
          </a:prstGeom>
          <a:noFill/>
          <a:ln w="9525">
            <a:noFill/>
            <a:miter lim="800000"/>
            <a:headEnd/>
            <a:tailEnd/>
          </a:ln>
          <a:effectLst/>
        </p:spPr>
        <p:txBody>
          <a:bodyPr wrap="squar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sz="1800" dirty="0"/>
              <a:t>4. all Judah and half of Israel brought David over (with </a:t>
            </a:r>
            <a:r>
              <a:rPr lang="en-US" sz="1800" dirty="0" err="1"/>
              <a:t>Chimham</a:t>
            </a:r>
            <a:r>
              <a:rPr lang="en-US" sz="1800" dirty="0"/>
              <a:t>) </a:t>
            </a:r>
          </a:p>
        </p:txBody>
      </p:sp>
      <p:sp>
        <p:nvSpPr>
          <p:cNvPr id="5" name="Freeform 4"/>
          <p:cNvSpPr/>
          <p:nvPr/>
        </p:nvSpPr>
        <p:spPr>
          <a:xfrm>
            <a:off x="2794000" y="1714500"/>
            <a:ext cx="3492500" cy="577850"/>
          </a:xfrm>
          <a:custGeom>
            <a:avLst/>
            <a:gdLst>
              <a:gd name="connsiteX0" fmla="*/ 3835400 w 3835400"/>
              <a:gd name="connsiteY0" fmla="*/ 0 h 787400"/>
              <a:gd name="connsiteX1" fmla="*/ 3683000 w 3835400"/>
              <a:gd name="connsiteY1" fmla="*/ 203200 h 787400"/>
              <a:gd name="connsiteX2" fmla="*/ 1257300 w 3835400"/>
              <a:gd name="connsiteY2" fmla="*/ 355600 h 787400"/>
              <a:gd name="connsiteX3" fmla="*/ 0 w 3835400"/>
              <a:gd name="connsiteY3" fmla="*/ 787400 h 787400"/>
              <a:gd name="connsiteX0" fmla="*/ 3835400 w 3907708"/>
              <a:gd name="connsiteY0" fmla="*/ 0 h 787400"/>
              <a:gd name="connsiteX1" fmla="*/ 3683000 w 3907708"/>
              <a:gd name="connsiteY1" fmla="*/ 203200 h 787400"/>
              <a:gd name="connsiteX2" fmla="*/ 1257300 w 3907708"/>
              <a:gd name="connsiteY2" fmla="*/ 355600 h 787400"/>
              <a:gd name="connsiteX3" fmla="*/ 0 w 3907708"/>
              <a:gd name="connsiteY3" fmla="*/ 787400 h 787400"/>
              <a:gd name="connsiteX0" fmla="*/ 3835400 w 3835400"/>
              <a:gd name="connsiteY0" fmla="*/ 0 h 787400"/>
              <a:gd name="connsiteX1" fmla="*/ 3446780 w 3835400"/>
              <a:gd name="connsiteY1" fmla="*/ 203200 h 787400"/>
              <a:gd name="connsiteX2" fmla="*/ 1257300 w 3835400"/>
              <a:gd name="connsiteY2" fmla="*/ 355600 h 787400"/>
              <a:gd name="connsiteX3" fmla="*/ 0 w 3835400"/>
              <a:gd name="connsiteY3" fmla="*/ 787400 h 787400"/>
              <a:gd name="connsiteX0" fmla="*/ 3835400 w 3835400"/>
              <a:gd name="connsiteY0" fmla="*/ 0 h 787400"/>
              <a:gd name="connsiteX1" fmla="*/ 3446780 w 3835400"/>
              <a:gd name="connsiteY1" fmla="*/ 203200 h 787400"/>
              <a:gd name="connsiteX2" fmla="*/ 1257300 w 3835400"/>
              <a:gd name="connsiteY2" fmla="*/ 355600 h 787400"/>
              <a:gd name="connsiteX3" fmla="*/ 0 w 3835400"/>
              <a:gd name="connsiteY3" fmla="*/ 787400 h 787400"/>
              <a:gd name="connsiteX0" fmla="*/ 3835400 w 3835400"/>
              <a:gd name="connsiteY0" fmla="*/ 0 h 787400"/>
              <a:gd name="connsiteX1" fmla="*/ 3446780 w 3835400"/>
              <a:gd name="connsiteY1" fmla="*/ 203200 h 787400"/>
              <a:gd name="connsiteX2" fmla="*/ 1257300 w 3835400"/>
              <a:gd name="connsiteY2" fmla="*/ 355600 h 787400"/>
              <a:gd name="connsiteX3" fmla="*/ 0 w 3835400"/>
              <a:gd name="connsiteY3" fmla="*/ 787400 h 787400"/>
              <a:gd name="connsiteX0" fmla="*/ 3835400 w 3835400"/>
              <a:gd name="connsiteY0" fmla="*/ 0 h 787400"/>
              <a:gd name="connsiteX1" fmla="*/ 3446780 w 3835400"/>
              <a:gd name="connsiteY1" fmla="*/ 203200 h 787400"/>
              <a:gd name="connsiteX2" fmla="*/ 1257300 w 3835400"/>
              <a:gd name="connsiteY2" fmla="*/ 355600 h 787400"/>
              <a:gd name="connsiteX3" fmla="*/ 0 w 3835400"/>
              <a:gd name="connsiteY3" fmla="*/ 787400 h 787400"/>
              <a:gd name="connsiteX0" fmla="*/ 3492500 w 3492500"/>
              <a:gd name="connsiteY0" fmla="*/ 0 h 577850"/>
              <a:gd name="connsiteX1" fmla="*/ 3103880 w 3492500"/>
              <a:gd name="connsiteY1" fmla="*/ 203200 h 577850"/>
              <a:gd name="connsiteX2" fmla="*/ 914400 w 3492500"/>
              <a:gd name="connsiteY2" fmla="*/ 355600 h 577850"/>
              <a:gd name="connsiteX3" fmla="*/ 0 w 3492500"/>
              <a:gd name="connsiteY3" fmla="*/ 577850 h 577850"/>
            </a:gdLst>
            <a:ahLst/>
            <a:cxnLst>
              <a:cxn ang="0">
                <a:pos x="connsiteX0" y="connsiteY0"/>
              </a:cxn>
              <a:cxn ang="0">
                <a:pos x="connsiteX1" y="connsiteY1"/>
              </a:cxn>
              <a:cxn ang="0">
                <a:pos x="connsiteX2" y="connsiteY2"/>
              </a:cxn>
              <a:cxn ang="0">
                <a:pos x="connsiteX3" y="connsiteY3"/>
              </a:cxn>
            </a:cxnLst>
            <a:rect l="l" t="t" r="r" b="b"/>
            <a:pathLst>
              <a:path w="3492500" h="577850">
                <a:moveTo>
                  <a:pt x="3492500" y="0"/>
                </a:moveTo>
                <a:cubicBezTo>
                  <a:pt x="3441700" y="67733"/>
                  <a:pt x="3533563" y="143933"/>
                  <a:pt x="3103880" y="203200"/>
                </a:cubicBezTo>
                <a:cubicBezTo>
                  <a:pt x="2674197" y="262467"/>
                  <a:pt x="1431713" y="293158"/>
                  <a:pt x="914400" y="355600"/>
                </a:cubicBezTo>
                <a:cubicBezTo>
                  <a:pt x="397087" y="418042"/>
                  <a:pt x="480060" y="342477"/>
                  <a:pt x="0" y="57785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9" name="Text Box 8"/>
          <p:cNvSpPr txBox="1">
            <a:spLocks noChangeArrowheads="1"/>
          </p:cNvSpPr>
          <p:nvPr/>
        </p:nvSpPr>
        <p:spPr bwMode="auto">
          <a:xfrm>
            <a:off x="278854" y="2725940"/>
            <a:ext cx="4490023" cy="369332"/>
          </a:xfrm>
          <a:prstGeom prst="rect">
            <a:avLst/>
          </a:prstGeom>
          <a:noFill/>
          <a:ln w="9525">
            <a:noFill/>
            <a:miter lim="800000"/>
            <a:headEnd/>
            <a:tailEnd/>
          </a:ln>
          <a:effectLst/>
        </p:spPr>
        <p:txBody>
          <a:bodyPr wrap="squar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sz="1800" dirty="0"/>
              <a:t>5. The rest of Israel came to meet David</a:t>
            </a:r>
          </a:p>
        </p:txBody>
      </p:sp>
      <p:sp>
        <p:nvSpPr>
          <p:cNvPr id="20" name="Text Box 8"/>
          <p:cNvSpPr txBox="1">
            <a:spLocks noChangeArrowheads="1"/>
          </p:cNvSpPr>
          <p:nvPr/>
        </p:nvSpPr>
        <p:spPr bwMode="auto">
          <a:xfrm>
            <a:off x="1918809" y="2247677"/>
            <a:ext cx="886782" cy="400110"/>
          </a:xfrm>
          <a:prstGeom prst="rect">
            <a:avLst/>
          </a:prstGeom>
          <a:noFill/>
          <a:ln w="9525">
            <a:noFill/>
            <a:miter lim="800000"/>
            <a:headEnd/>
            <a:tailEnd/>
          </a:ln>
          <a:effectLst/>
        </p:spPr>
        <p:txBody>
          <a:bodyPr wrap="non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dirty="0"/>
              <a:t>Gilgal?</a:t>
            </a:r>
          </a:p>
        </p:txBody>
      </p:sp>
    </p:spTree>
    <p:extLst>
      <p:ext uri="{BB962C8B-B14F-4D97-AF65-F5344CB8AC3E}">
        <p14:creationId xmlns:p14="http://schemas.microsoft.com/office/powerpoint/2010/main" val="99352107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2 HVHL\48 People of Palestine\Bedouin Men\Aref el Aref and Bedouin sheikhs, leaders, mat037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4325"/>
            <a:ext cx="9144000" cy="622776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err="1"/>
              <a:t>Aref</a:t>
            </a:r>
            <a:r>
              <a:rPr lang="en-US" dirty="0"/>
              <a:t> al-</a:t>
            </a:r>
            <a:r>
              <a:rPr lang="en-US" dirty="0" err="1"/>
              <a:t>Aref</a:t>
            </a:r>
            <a:r>
              <a:rPr lang="en-US" dirty="0"/>
              <a:t> and Bedouin leaders, circa 1935</a:t>
            </a:r>
          </a:p>
        </p:txBody>
      </p:sp>
      <p:sp>
        <p:nvSpPr>
          <p:cNvPr id="3" name="Text Placeholder 2"/>
          <p:cNvSpPr>
            <a:spLocks noGrp="1"/>
          </p:cNvSpPr>
          <p:nvPr>
            <p:ph type="body" sz="quarter" idx="12"/>
          </p:nvPr>
        </p:nvSpPr>
        <p:spPr/>
        <p:txBody>
          <a:bodyPr/>
          <a:lstStyle/>
          <a:p>
            <a:r>
              <a:rPr lang="en-US"/>
              <a:t>19:42</a:t>
            </a:r>
          </a:p>
        </p:txBody>
      </p:sp>
      <p:sp>
        <p:nvSpPr>
          <p:cNvPr id="4" name="Title 3"/>
          <p:cNvSpPr>
            <a:spLocks noGrp="1"/>
          </p:cNvSpPr>
          <p:nvPr>
            <p:ph type="title"/>
          </p:nvPr>
        </p:nvSpPr>
        <p:spPr/>
        <p:txBody>
          <a:bodyPr/>
          <a:lstStyle/>
          <a:p>
            <a:r>
              <a:rPr lang="en-US" dirty="0"/>
              <a:t>Then the men of Judah answered, “The king is our close relative. Why are you angry about this?”</a:t>
            </a:r>
          </a:p>
        </p:txBody>
      </p:sp>
    </p:spTree>
    <p:extLst>
      <p:ext uri="{BB962C8B-B14F-4D97-AF65-F5344CB8AC3E}">
        <p14:creationId xmlns:p14="http://schemas.microsoft.com/office/powerpoint/2010/main" val="147239834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480" y="76200"/>
            <a:ext cx="8281040" cy="6575145"/>
          </a:xfrm>
          <a:prstGeom prst="rect">
            <a:avLst/>
          </a:prstGeom>
        </p:spPr>
      </p:pic>
      <p:sp>
        <p:nvSpPr>
          <p:cNvPr id="2" name="Text Placeholder 1"/>
          <p:cNvSpPr>
            <a:spLocks noGrp="1"/>
          </p:cNvSpPr>
          <p:nvPr>
            <p:ph type="body" sz="quarter" idx="10"/>
          </p:nvPr>
        </p:nvSpPr>
        <p:spPr/>
        <p:txBody>
          <a:bodyPr/>
          <a:lstStyle/>
          <a:p>
            <a:r>
              <a:rPr lang="en-US" dirty="0"/>
              <a:t>Relief of Assyrian servants bringing gifts to the king (sketch)</a:t>
            </a:r>
          </a:p>
        </p:txBody>
      </p:sp>
      <p:sp>
        <p:nvSpPr>
          <p:cNvPr id="3" name="Text Placeholder 2"/>
          <p:cNvSpPr>
            <a:spLocks noGrp="1"/>
          </p:cNvSpPr>
          <p:nvPr>
            <p:ph type="body" sz="quarter" idx="12"/>
          </p:nvPr>
        </p:nvSpPr>
        <p:spPr/>
        <p:txBody>
          <a:bodyPr/>
          <a:lstStyle/>
          <a:p>
            <a:r>
              <a:rPr lang="en-US"/>
              <a:t>19:42</a:t>
            </a:r>
          </a:p>
        </p:txBody>
      </p:sp>
      <p:sp>
        <p:nvSpPr>
          <p:cNvPr id="4" name="Title 3"/>
          <p:cNvSpPr>
            <a:spLocks noGrp="1"/>
          </p:cNvSpPr>
          <p:nvPr>
            <p:ph type="title"/>
          </p:nvPr>
        </p:nvSpPr>
        <p:spPr/>
        <p:txBody>
          <a:bodyPr/>
          <a:lstStyle/>
          <a:p>
            <a:r>
              <a:rPr lang="en-US" dirty="0"/>
              <a:t>Have we eaten at all at the king’s cost? Or has he given us any gift?</a:t>
            </a:r>
          </a:p>
        </p:txBody>
      </p:sp>
    </p:spTree>
    <p:extLst>
      <p:ext uri="{BB962C8B-B14F-4D97-AF65-F5344CB8AC3E}">
        <p14:creationId xmlns:p14="http://schemas.microsoft.com/office/powerpoint/2010/main" val="306952612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3712" y="369332"/>
            <a:ext cx="4396576" cy="6150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Map of the tribal allotments of Israel</a:t>
            </a:r>
          </a:p>
        </p:txBody>
      </p:sp>
      <p:sp>
        <p:nvSpPr>
          <p:cNvPr id="3" name="Text Placeholder 2"/>
          <p:cNvSpPr>
            <a:spLocks noGrp="1"/>
          </p:cNvSpPr>
          <p:nvPr>
            <p:ph type="body" sz="quarter" idx="12"/>
          </p:nvPr>
        </p:nvSpPr>
        <p:spPr/>
        <p:txBody>
          <a:bodyPr/>
          <a:lstStyle/>
          <a:p>
            <a:r>
              <a:rPr lang="en-US"/>
              <a:t>19:43</a:t>
            </a:r>
          </a:p>
        </p:txBody>
      </p:sp>
      <p:sp>
        <p:nvSpPr>
          <p:cNvPr id="4" name="Title 3"/>
          <p:cNvSpPr>
            <a:spLocks noGrp="1"/>
          </p:cNvSpPr>
          <p:nvPr>
            <p:ph type="title"/>
          </p:nvPr>
        </p:nvSpPr>
        <p:spPr/>
        <p:txBody>
          <a:bodyPr/>
          <a:lstStyle/>
          <a:p>
            <a:r>
              <a:rPr lang="en-US" dirty="0"/>
              <a:t>The men of Israel answered the men of Judah, “We have ten parts in the king”</a:t>
            </a:r>
          </a:p>
        </p:txBody>
      </p:sp>
    </p:spTree>
    <p:extLst>
      <p:ext uri="{BB962C8B-B14F-4D97-AF65-F5344CB8AC3E}">
        <p14:creationId xmlns:p14="http://schemas.microsoft.com/office/powerpoint/2010/main" val="199608238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“Judah Street” sign in Jerusalem</a:t>
            </a:r>
          </a:p>
        </p:txBody>
      </p:sp>
      <p:sp>
        <p:nvSpPr>
          <p:cNvPr id="3" name="Text Placeholder 2"/>
          <p:cNvSpPr>
            <a:spLocks noGrp="1"/>
          </p:cNvSpPr>
          <p:nvPr>
            <p:ph type="body" sz="quarter" idx="12"/>
          </p:nvPr>
        </p:nvSpPr>
        <p:spPr/>
        <p:txBody>
          <a:bodyPr/>
          <a:lstStyle/>
          <a:p>
            <a:r>
              <a:rPr lang="en-US" dirty="0"/>
              <a:t>19:43</a:t>
            </a:r>
          </a:p>
        </p:txBody>
      </p:sp>
      <p:sp>
        <p:nvSpPr>
          <p:cNvPr id="4" name="Title 3"/>
          <p:cNvSpPr>
            <a:spLocks noGrp="1"/>
          </p:cNvSpPr>
          <p:nvPr>
            <p:ph type="title"/>
          </p:nvPr>
        </p:nvSpPr>
        <p:spPr/>
        <p:txBody>
          <a:bodyPr/>
          <a:lstStyle/>
          <a:p>
            <a:r>
              <a:rPr lang="en-US" dirty="0"/>
              <a:t>But the words of the men of Judah were fiercer than the words of the men of Israel</a:t>
            </a:r>
          </a:p>
        </p:txBody>
      </p:sp>
      <p:pic>
        <p:nvPicPr>
          <p:cNvPr id="6" name="Picture 5">
            <a:extLst>
              <a:ext uri="{FF2B5EF4-FFF2-40B4-BE49-F238E27FC236}">
                <a16:creationId xmlns:a16="http://schemas.microsoft.com/office/drawing/2014/main" id="{80AE6989-0749-49C1-9D5C-521FBEF4AB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27184591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02 HVHL\48 People of Palestine\Arab Families and Groups\Group of beggars, mat01270.jpg"/>
          <p:cNvPicPr>
            <a:picLocks noChangeAspect="1" noChangeArrowheads="1"/>
          </p:cNvPicPr>
          <p:nvPr/>
        </p:nvPicPr>
        <p:blipFill rotWithShape="1">
          <a:blip r:embed="rId3">
            <a:extLst>
              <a:ext uri="{28A0092B-C50C-407E-A947-70E740481C1C}">
                <a14:useLocalDpi xmlns:a14="http://schemas.microsoft.com/office/drawing/2010/main" val="0"/>
              </a:ext>
            </a:extLst>
          </a:blip>
          <a:srcRect t="12031"/>
          <a:stretch/>
        </p:blipFill>
        <p:spPr bwMode="auto">
          <a:xfrm>
            <a:off x="528638" y="57150"/>
            <a:ext cx="8086725" cy="6779156"/>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Group of beggars</a:t>
            </a:r>
          </a:p>
        </p:txBody>
      </p:sp>
      <p:sp>
        <p:nvSpPr>
          <p:cNvPr id="3" name="Text Placeholder 2"/>
          <p:cNvSpPr>
            <a:spLocks noGrp="1"/>
          </p:cNvSpPr>
          <p:nvPr>
            <p:ph type="body" sz="quarter" idx="12"/>
          </p:nvPr>
        </p:nvSpPr>
        <p:spPr/>
        <p:txBody>
          <a:bodyPr/>
          <a:lstStyle/>
          <a:p>
            <a:r>
              <a:rPr lang="en-US" dirty="0"/>
              <a:t>19:6</a:t>
            </a:r>
          </a:p>
        </p:txBody>
      </p:sp>
      <p:sp>
        <p:nvSpPr>
          <p:cNvPr id="4" name="Title 3"/>
          <p:cNvSpPr>
            <a:spLocks noGrp="1"/>
          </p:cNvSpPr>
          <p:nvPr>
            <p:ph type="title"/>
          </p:nvPr>
        </p:nvSpPr>
        <p:spPr/>
        <p:txBody>
          <a:bodyPr/>
          <a:lstStyle/>
          <a:p>
            <a:r>
              <a:rPr lang="en-US" dirty="0"/>
              <a:t>You have made it clear today that commanders and servants mean nothing to you</a:t>
            </a:r>
          </a:p>
        </p:txBody>
      </p:sp>
    </p:spTree>
    <p:extLst>
      <p:ext uri="{BB962C8B-B14F-4D97-AF65-F5344CB8AC3E}">
        <p14:creationId xmlns:p14="http://schemas.microsoft.com/office/powerpoint/2010/main" val="33012647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Jewish men debating in Hurva Synagogue </a:t>
            </a:r>
            <a:r>
              <a:rPr lang="en-US"/>
              <a:t>in Jerusalem</a:t>
            </a:r>
            <a:endParaRPr lang="en-US" dirty="0"/>
          </a:p>
        </p:txBody>
      </p:sp>
      <p:sp>
        <p:nvSpPr>
          <p:cNvPr id="3" name="Text Placeholder 2"/>
          <p:cNvSpPr>
            <a:spLocks noGrp="1"/>
          </p:cNvSpPr>
          <p:nvPr>
            <p:ph type="body" sz="quarter" idx="12"/>
          </p:nvPr>
        </p:nvSpPr>
        <p:spPr/>
        <p:txBody>
          <a:bodyPr/>
          <a:lstStyle/>
          <a:p>
            <a:r>
              <a:rPr lang="en-US" dirty="0"/>
              <a:t>19:43</a:t>
            </a:r>
          </a:p>
        </p:txBody>
      </p:sp>
      <p:sp>
        <p:nvSpPr>
          <p:cNvPr id="4" name="Title 3"/>
          <p:cNvSpPr>
            <a:spLocks noGrp="1"/>
          </p:cNvSpPr>
          <p:nvPr>
            <p:ph type="title"/>
          </p:nvPr>
        </p:nvSpPr>
        <p:spPr/>
        <p:txBody>
          <a:bodyPr/>
          <a:lstStyle/>
          <a:p>
            <a:r>
              <a:rPr lang="en-US" dirty="0"/>
              <a:t>But the words of the men of Judah were fiercer than the words of the men of Israel</a:t>
            </a:r>
          </a:p>
        </p:txBody>
      </p:sp>
      <p:pic>
        <p:nvPicPr>
          <p:cNvPr id="11266" name="Picture 2" descr="C:\Users\Kris\Documents\Bolen\PCB size\Hurva Synagogue-pcb\Jewish men arguing, discussing, debating in Hurva Synagogue, dp051219165.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77271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PCB size\Getty Villa\Assyrian reliefs\Relief of attack on enemy town, Assyrian, from central palace at Nimrud, 730-727 BC, tb100919408.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soldier killing enemy prisoners, from the central palace at Nimrud, 730–727 BC</a:t>
            </a:r>
          </a:p>
        </p:txBody>
      </p:sp>
      <p:sp>
        <p:nvSpPr>
          <p:cNvPr id="3" name="Text Placeholder 2"/>
          <p:cNvSpPr>
            <a:spLocks noGrp="1"/>
          </p:cNvSpPr>
          <p:nvPr>
            <p:ph type="body" sz="quarter" idx="12"/>
          </p:nvPr>
        </p:nvSpPr>
        <p:spPr/>
        <p:txBody>
          <a:bodyPr/>
          <a:lstStyle/>
          <a:p>
            <a:r>
              <a:rPr lang="en-US" dirty="0"/>
              <a:t>19:6</a:t>
            </a:r>
          </a:p>
        </p:txBody>
      </p:sp>
      <p:sp>
        <p:nvSpPr>
          <p:cNvPr id="4" name="Title 3"/>
          <p:cNvSpPr>
            <a:spLocks noGrp="1"/>
          </p:cNvSpPr>
          <p:nvPr>
            <p:ph type="title"/>
          </p:nvPr>
        </p:nvSpPr>
        <p:spPr/>
        <p:txBody>
          <a:bodyPr/>
          <a:lstStyle/>
          <a:p>
            <a:r>
              <a:rPr lang="en-US" dirty="0"/>
              <a:t>If Absalom had lived and we had all died today, you would have been happy</a:t>
            </a:r>
          </a:p>
        </p:txBody>
      </p:sp>
    </p:spTree>
    <p:extLst>
      <p:ext uri="{BB962C8B-B14F-4D97-AF65-F5344CB8AC3E}">
        <p14:creationId xmlns:p14="http://schemas.microsoft.com/office/powerpoint/2010/main" val="3551854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Pan-Islamic conference in a Bedouin tent at </a:t>
            </a:r>
            <a:r>
              <a:rPr lang="en-US" dirty="0" err="1"/>
              <a:t>Shunat</a:t>
            </a:r>
            <a:r>
              <a:rPr lang="en-US" dirty="0"/>
              <a:t> </a:t>
            </a:r>
            <a:r>
              <a:rPr lang="en-US" dirty="0" err="1"/>
              <a:t>Nimrin</a:t>
            </a:r>
            <a:r>
              <a:rPr lang="en-US" dirty="0"/>
              <a:t> during the Arab riots, 1931</a:t>
            </a:r>
          </a:p>
        </p:txBody>
      </p:sp>
      <p:sp>
        <p:nvSpPr>
          <p:cNvPr id="3" name="Text Placeholder 2"/>
          <p:cNvSpPr>
            <a:spLocks noGrp="1"/>
          </p:cNvSpPr>
          <p:nvPr>
            <p:ph type="body" sz="quarter" idx="12"/>
          </p:nvPr>
        </p:nvSpPr>
        <p:spPr/>
        <p:txBody>
          <a:bodyPr/>
          <a:lstStyle/>
          <a:p>
            <a:r>
              <a:rPr lang="en-US"/>
              <a:t>19:7</a:t>
            </a:r>
          </a:p>
        </p:txBody>
      </p:sp>
      <p:sp>
        <p:nvSpPr>
          <p:cNvPr id="4" name="Title 3"/>
          <p:cNvSpPr>
            <a:spLocks noGrp="1"/>
          </p:cNvSpPr>
          <p:nvPr>
            <p:ph type="title"/>
          </p:nvPr>
        </p:nvSpPr>
        <p:spPr/>
        <p:txBody>
          <a:bodyPr/>
          <a:lstStyle/>
          <a:p>
            <a:r>
              <a:rPr lang="en-US" dirty="0"/>
              <a:t>Go speak kindly to your servants . . . for if you do not, not a man will stay with you this night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833"/>
          <a:stretch/>
        </p:blipFill>
        <p:spPr>
          <a:xfrm>
            <a:off x="-1" y="369332"/>
            <a:ext cx="9144001" cy="6150340"/>
          </a:xfrm>
          <a:prstGeom prst="rect">
            <a:avLst/>
          </a:prstGeom>
        </p:spPr>
      </p:pic>
    </p:spTree>
    <p:extLst>
      <p:ext uri="{BB962C8B-B14F-4D97-AF65-F5344CB8AC3E}">
        <p14:creationId xmlns:p14="http://schemas.microsoft.com/office/powerpoint/2010/main" val="15842984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“Village of Saul Mental Health Center” sign in Jerusalem</a:t>
            </a:r>
          </a:p>
        </p:txBody>
      </p:sp>
      <p:sp>
        <p:nvSpPr>
          <p:cNvPr id="3" name="Text Placeholder 2"/>
          <p:cNvSpPr>
            <a:spLocks noGrp="1"/>
          </p:cNvSpPr>
          <p:nvPr>
            <p:ph type="body" sz="quarter" idx="12"/>
          </p:nvPr>
        </p:nvSpPr>
        <p:spPr/>
        <p:txBody>
          <a:bodyPr/>
          <a:lstStyle/>
          <a:p>
            <a:r>
              <a:rPr lang="en-US"/>
              <a:t>19:7</a:t>
            </a:r>
          </a:p>
        </p:txBody>
      </p:sp>
      <p:sp>
        <p:nvSpPr>
          <p:cNvPr id="4" name="Title 3"/>
          <p:cNvSpPr>
            <a:spLocks noGrp="1"/>
          </p:cNvSpPr>
          <p:nvPr>
            <p:ph type="title"/>
          </p:nvPr>
        </p:nvSpPr>
        <p:spPr/>
        <p:txBody>
          <a:bodyPr/>
          <a:lstStyle/>
          <a:p>
            <a:r>
              <a:rPr lang="en-US" dirty="0"/>
              <a:t>If you do not, it will be worse than all the evil that has fallen on you from your youth until now</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0441939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grass, outdoor, field, rock&#10;&#10;Description automatically generated">
            <a:extLst>
              <a:ext uri="{FF2B5EF4-FFF2-40B4-BE49-F238E27FC236}">
                <a16:creationId xmlns:a16="http://schemas.microsoft.com/office/drawing/2014/main" id="{100816AA-D8DC-420C-8031-78C253E8B6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2" name="Text Placeholder 1"/>
          <p:cNvSpPr>
            <a:spLocks noGrp="1"/>
          </p:cNvSpPr>
          <p:nvPr>
            <p:ph type="body" sz="quarter" idx="10"/>
          </p:nvPr>
        </p:nvSpPr>
        <p:spPr/>
        <p:txBody>
          <a:bodyPr/>
          <a:lstStyle/>
          <a:p>
            <a:r>
              <a:rPr lang="en-US" dirty="0"/>
              <a:t>Solomonic gate at Gezer (aerial view from the north)</a:t>
            </a:r>
          </a:p>
        </p:txBody>
      </p:sp>
      <p:sp>
        <p:nvSpPr>
          <p:cNvPr id="3" name="Text Placeholder 2"/>
          <p:cNvSpPr>
            <a:spLocks noGrp="1"/>
          </p:cNvSpPr>
          <p:nvPr>
            <p:ph type="body" sz="quarter" idx="12"/>
          </p:nvPr>
        </p:nvSpPr>
        <p:spPr/>
        <p:txBody>
          <a:bodyPr/>
          <a:lstStyle/>
          <a:p>
            <a:r>
              <a:rPr lang="en-US" dirty="0"/>
              <a:t>19:8</a:t>
            </a:r>
          </a:p>
        </p:txBody>
      </p:sp>
      <p:sp>
        <p:nvSpPr>
          <p:cNvPr id="4" name="Title 3"/>
          <p:cNvSpPr>
            <a:spLocks noGrp="1"/>
          </p:cNvSpPr>
          <p:nvPr>
            <p:ph type="title"/>
          </p:nvPr>
        </p:nvSpPr>
        <p:spPr/>
        <p:txBody>
          <a:bodyPr/>
          <a:lstStyle/>
          <a:p>
            <a:r>
              <a:rPr lang="en-US" dirty="0"/>
              <a:t>So the king arose and sat in the gate</a:t>
            </a:r>
          </a:p>
        </p:txBody>
      </p:sp>
    </p:spTree>
    <p:extLst>
      <p:ext uri="{BB962C8B-B14F-4D97-AF65-F5344CB8AC3E}">
        <p14:creationId xmlns:p14="http://schemas.microsoft.com/office/powerpoint/2010/main" val="30514350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grass, outdoor, field, rock&#10;&#10;Description automatically generated">
            <a:extLst>
              <a:ext uri="{FF2B5EF4-FFF2-40B4-BE49-F238E27FC236}">
                <a16:creationId xmlns:a16="http://schemas.microsoft.com/office/drawing/2014/main" id="{EDE03D65-AF69-4A89-A82B-FC6DFDE1C1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2" name="Text Placeholder 1"/>
          <p:cNvSpPr>
            <a:spLocks noGrp="1"/>
          </p:cNvSpPr>
          <p:nvPr>
            <p:ph type="body" sz="quarter" idx="10"/>
          </p:nvPr>
        </p:nvSpPr>
        <p:spPr/>
        <p:txBody>
          <a:bodyPr/>
          <a:lstStyle/>
          <a:p>
            <a:r>
              <a:rPr lang="en-US" dirty="0"/>
              <a:t>Solomonic gate at Gezer (aerial view from the north)</a:t>
            </a:r>
          </a:p>
        </p:txBody>
      </p:sp>
      <p:sp>
        <p:nvSpPr>
          <p:cNvPr id="3" name="Text Placeholder 2"/>
          <p:cNvSpPr>
            <a:spLocks noGrp="1"/>
          </p:cNvSpPr>
          <p:nvPr>
            <p:ph type="body" sz="quarter" idx="12"/>
          </p:nvPr>
        </p:nvSpPr>
        <p:spPr/>
        <p:txBody>
          <a:bodyPr/>
          <a:lstStyle/>
          <a:p>
            <a:r>
              <a:rPr lang="en-US" dirty="0"/>
              <a:t>19:8</a:t>
            </a:r>
          </a:p>
        </p:txBody>
      </p:sp>
      <p:sp>
        <p:nvSpPr>
          <p:cNvPr id="4" name="Title 3"/>
          <p:cNvSpPr>
            <a:spLocks noGrp="1"/>
          </p:cNvSpPr>
          <p:nvPr>
            <p:ph type="title"/>
          </p:nvPr>
        </p:nvSpPr>
        <p:spPr/>
        <p:txBody>
          <a:bodyPr/>
          <a:lstStyle/>
          <a:p>
            <a:r>
              <a:rPr lang="en-US" dirty="0"/>
              <a:t>So the king arose and sat in the gate</a:t>
            </a:r>
          </a:p>
        </p:txBody>
      </p:sp>
      <p:sp>
        <p:nvSpPr>
          <p:cNvPr id="6" name="Freeform 5"/>
          <p:cNvSpPr/>
          <p:nvPr/>
        </p:nvSpPr>
        <p:spPr>
          <a:xfrm>
            <a:off x="3376613" y="2562225"/>
            <a:ext cx="981075" cy="1347788"/>
          </a:xfrm>
          <a:custGeom>
            <a:avLst/>
            <a:gdLst>
              <a:gd name="connsiteX0" fmla="*/ 971550 w 981075"/>
              <a:gd name="connsiteY0" fmla="*/ 190500 h 1347788"/>
              <a:gd name="connsiteX1" fmla="*/ 390525 w 981075"/>
              <a:gd name="connsiteY1" fmla="*/ 180975 h 1347788"/>
              <a:gd name="connsiteX2" fmla="*/ 333375 w 981075"/>
              <a:gd name="connsiteY2" fmla="*/ 419100 h 1347788"/>
              <a:gd name="connsiteX3" fmla="*/ 400050 w 981075"/>
              <a:gd name="connsiteY3" fmla="*/ 419100 h 1347788"/>
              <a:gd name="connsiteX4" fmla="*/ 414337 w 981075"/>
              <a:gd name="connsiteY4" fmla="*/ 452438 h 1347788"/>
              <a:gd name="connsiteX5" fmla="*/ 871537 w 981075"/>
              <a:gd name="connsiteY5" fmla="*/ 461963 h 1347788"/>
              <a:gd name="connsiteX6" fmla="*/ 852487 w 981075"/>
              <a:gd name="connsiteY6" fmla="*/ 585788 h 1347788"/>
              <a:gd name="connsiteX7" fmla="*/ 400050 w 981075"/>
              <a:gd name="connsiteY7" fmla="*/ 571500 h 1347788"/>
              <a:gd name="connsiteX8" fmla="*/ 381000 w 981075"/>
              <a:gd name="connsiteY8" fmla="*/ 528638 h 1347788"/>
              <a:gd name="connsiteX9" fmla="*/ 300037 w 981075"/>
              <a:gd name="connsiteY9" fmla="*/ 538163 h 1347788"/>
              <a:gd name="connsiteX10" fmla="*/ 285750 w 981075"/>
              <a:gd name="connsiteY10" fmla="*/ 728663 h 1347788"/>
              <a:gd name="connsiteX11" fmla="*/ 933450 w 981075"/>
              <a:gd name="connsiteY11" fmla="*/ 757238 h 1347788"/>
              <a:gd name="connsiteX12" fmla="*/ 928687 w 981075"/>
              <a:gd name="connsiteY12" fmla="*/ 881063 h 1347788"/>
              <a:gd name="connsiteX13" fmla="*/ 276225 w 981075"/>
              <a:gd name="connsiteY13" fmla="*/ 833438 h 1347788"/>
              <a:gd name="connsiteX14" fmla="*/ 247650 w 981075"/>
              <a:gd name="connsiteY14" fmla="*/ 947738 h 1347788"/>
              <a:gd name="connsiteX15" fmla="*/ 238125 w 981075"/>
              <a:gd name="connsiteY15" fmla="*/ 1081088 h 1347788"/>
              <a:gd name="connsiteX16" fmla="*/ 928687 w 981075"/>
              <a:gd name="connsiteY16" fmla="*/ 1143000 h 1347788"/>
              <a:gd name="connsiteX17" fmla="*/ 871537 w 981075"/>
              <a:gd name="connsiteY17" fmla="*/ 1347788 h 1347788"/>
              <a:gd name="connsiteX18" fmla="*/ 0 w 981075"/>
              <a:gd name="connsiteY18" fmla="*/ 1314450 h 1347788"/>
              <a:gd name="connsiteX19" fmla="*/ 28575 w 981075"/>
              <a:gd name="connsiteY19" fmla="*/ 1052513 h 1347788"/>
              <a:gd name="connsiteX20" fmla="*/ 14287 w 981075"/>
              <a:gd name="connsiteY20" fmla="*/ 914400 h 1347788"/>
              <a:gd name="connsiteX21" fmla="*/ 180975 w 981075"/>
              <a:gd name="connsiteY21" fmla="*/ 219075 h 1347788"/>
              <a:gd name="connsiteX22" fmla="*/ 195262 w 981075"/>
              <a:gd name="connsiteY22" fmla="*/ 128588 h 1347788"/>
              <a:gd name="connsiteX23" fmla="*/ 195262 w 981075"/>
              <a:gd name="connsiteY23" fmla="*/ 4763 h 1347788"/>
              <a:gd name="connsiteX24" fmla="*/ 414337 w 981075"/>
              <a:gd name="connsiteY24" fmla="*/ 0 h 1347788"/>
              <a:gd name="connsiteX25" fmla="*/ 457200 w 981075"/>
              <a:gd name="connsiteY25" fmla="*/ 33338 h 1347788"/>
              <a:gd name="connsiteX26" fmla="*/ 981075 w 981075"/>
              <a:gd name="connsiteY26" fmla="*/ 52388 h 1347788"/>
              <a:gd name="connsiteX27" fmla="*/ 971550 w 981075"/>
              <a:gd name="connsiteY27" fmla="*/ 190500 h 134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81075" h="1347788">
                <a:moveTo>
                  <a:pt x="971550" y="190500"/>
                </a:moveTo>
                <a:lnTo>
                  <a:pt x="390525" y="180975"/>
                </a:lnTo>
                <a:lnTo>
                  <a:pt x="333375" y="419100"/>
                </a:lnTo>
                <a:lnTo>
                  <a:pt x="400050" y="419100"/>
                </a:lnTo>
                <a:lnTo>
                  <a:pt x="414337" y="452438"/>
                </a:lnTo>
                <a:lnTo>
                  <a:pt x="871537" y="461963"/>
                </a:lnTo>
                <a:lnTo>
                  <a:pt x="852487" y="585788"/>
                </a:lnTo>
                <a:lnTo>
                  <a:pt x="400050" y="571500"/>
                </a:lnTo>
                <a:lnTo>
                  <a:pt x="381000" y="528638"/>
                </a:lnTo>
                <a:lnTo>
                  <a:pt x="300037" y="538163"/>
                </a:lnTo>
                <a:lnTo>
                  <a:pt x="285750" y="728663"/>
                </a:lnTo>
                <a:lnTo>
                  <a:pt x="933450" y="757238"/>
                </a:lnTo>
                <a:lnTo>
                  <a:pt x="928687" y="881063"/>
                </a:lnTo>
                <a:lnTo>
                  <a:pt x="276225" y="833438"/>
                </a:lnTo>
                <a:lnTo>
                  <a:pt x="247650" y="947738"/>
                </a:lnTo>
                <a:lnTo>
                  <a:pt x="238125" y="1081088"/>
                </a:lnTo>
                <a:lnTo>
                  <a:pt x="928687" y="1143000"/>
                </a:lnTo>
                <a:lnTo>
                  <a:pt x="871537" y="1347788"/>
                </a:lnTo>
                <a:lnTo>
                  <a:pt x="0" y="1314450"/>
                </a:lnTo>
                <a:lnTo>
                  <a:pt x="28575" y="1052513"/>
                </a:lnTo>
                <a:lnTo>
                  <a:pt x="14287" y="914400"/>
                </a:lnTo>
                <a:lnTo>
                  <a:pt x="180975" y="219075"/>
                </a:lnTo>
                <a:lnTo>
                  <a:pt x="195262" y="128588"/>
                </a:lnTo>
                <a:lnTo>
                  <a:pt x="195262" y="4763"/>
                </a:lnTo>
                <a:lnTo>
                  <a:pt x="414337" y="0"/>
                </a:lnTo>
                <a:lnTo>
                  <a:pt x="457200" y="33338"/>
                </a:lnTo>
                <a:lnTo>
                  <a:pt x="981075" y="52388"/>
                </a:lnTo>
                <a:lnTo>
                  <a:pt x="971550" y="190500"/>
                </a:lnTo>
                <a:close/>
              </a:path>
            </a:pathLst>
          </a:custGeom>
          <a:solidFill>
            <a:srgbClr val="FE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4705350" y="2595563"/>
            <a:ext cx="1092994" cy="1257299"/>
          </a:xfrm>
          <a:custGeom>
            <a:avLst/>
            <a:gdLst>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157163 w 1100138"/>
              <a:gd name="connsiteY8" fmla="*/ 395287 h 1243012"/>
              <a:gd name="connsiteX9" fmla="*/ 228600 w 1100138"/>
              <a:gd name="connsiteY9" fmla="*/ 385762 h 1243012"/>
              <a:gd name="connsiteX10" fmla="*/ 271463 w 1100138"/>
              <a:gd name="connsiteY10" fmla="*/ 238125 h 1243012"/>
              <a:gd name="connsiteX11" fmla="*/ 752475 w 1100138"/>
              <a:gd name="connsiteY11" fmla="*/ 252412 h 1243012"/>
              <a:gd name="connsiteX12" fmla="*/ 776288 w 1100138"/>
              <a:gd name="connsiteY12" fmla="*/ 481012 h 1243012"/>
              <a:gd name="connsiteX13" fmla="*/ 157163 w 1100138"/>
              <a:gd name="connsiteY13" fmla="*/ 461962 h 1243012"/>
              <a:gd name="connsiteX14" fmla="*/ 161925 w 1100138"/>
              <a:gd name="connsiteY14" fmla="*/ 571500 h 1243012"/>
              <a:gd name="connsiteX15" fmla="*/ 795338 w 1100138"/>
              <a:gd name="connsiteY15" fmla="*/ 581025 h 1243012"/>
              <a:gd name="connsiteX16" fmla="*/ 790575 w 1100138"/>
              <a:gd name="connsiteY16" fmla="*/ 757237 h 1243012"/>
              <a:gd name="connsiteX17" fmla="*/ 147638 w 1100138"/>
              <a:gd name="connsiteY17" fmla="*/ 738187 h 1243012"/>
              <a:gd name="connsiteX18" fmla="*/ 171450 w 1100138"/>
              <a:gd name="connsiteY18" fmla="*/ 866775 h 1243012"/>
              <a:gd name="connsiteX19" fmla="*/ 233363 w 1100138"/>
              <a:gd name="connsiteY19" fmla="*/ 866775 h 1243012"/>
              <a:gd name="connsiteX20" fmla="*/ 795338 w 1100138"/>
              <a:gd name="connsiteY20" fmla="*/ 876300 h 1243012"/>
              <a:gd name="connsiteX21" fmla="*/ 828675 w 1100138"/>
              <a:gd name="connsiteY21" fmla="*/ 1076325 h 1243012"/>
              <a:gd name="connsiteX22" fmla="*/ 190500 w 1100138"/>
              <a:gd name="connsiteY22"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28600 w 1100138"/>
              <a:gd name="connsiteY9" fmla="*/ 385762 h 1243012"/>
              <a:gd name="connsiteX10" fmla="*/ 271463 w 1100138"/>
              <a:gd name="connsiteY10" fmla="*/ 238125 h 1243012"/>
              <a:gd name="connsiteX11" fmla="*/ 752475 w 1100138"/>
              <a:gd name="connsiteY11" fmla="*/ 252412 h 1243012"/>
              <a:gd name="connsiteX12" fmla="*/ 776288 w 1100138"/>
              <a:gd name="connsiteY12" fmla="*/ 481012 h 1243012"/>
              <a:gd name="connsiteX13" fmla="*/ 157163 w 1100138"/>
              <a:gd name="connsiteY13" fmla="*/ 461962 h 1243012"/>
              <a:gd name="connsiteX14" fmla="*/ 161925 w 1100138"/>
              <a:gd name="connsiteY14" fmla="*/ 571500 h 1243012"/>
              <a:gd name="connsiteX15" fmla="*/ 795338 w 1100138"/>
              <a:gd name="connsiteY15" fmla="*/ 581025 h 1243012"/>
              <a:gd name="connsiteX16" fmla="*/ 790575 w 1100138"/>
              <a:gd name="connsiteY16" fmla="*/ 757237 h 1243012"/>
              <a:gd name="connsiteX17" fmla="*/ 147638 w 1100138"/>
              <a:gd name="connsiteY17" fmla="*/ 738187 h 1243012"/>
              <a:gd name="connsiteX18" fmla="*/ 171450 w 1100138"/>
              <a:gd name="connsiteY18" fmla="*/ 866775 h 1243012"/>
              <a:gd name="connsiteX19" fmla="*/ 233363 w 1100138"/>
              <a:gd name="connsiteY19" fmla="*/ 866775 h 1243012"/>
              <a:gd name="connsiteX20" fmla="*/ 795338 w 1100138"/>
              <a:gd name="connsiteY20" fmla="*/ 876300 h 1243012"/>
              <a:gd name="connsiteX21" fmla="*/ 828675 w 1100138"/>
              <a:gd name="connsiteY21" fmla="*/ 1076325 h 1243012"/>
              <a:gd name="connsiteX22" fmla="*/ 190500 w 1100138"/>
              <a:gd name="connsiteY22"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28600 w 1100138"/>
              <a:gd name="connsiteY9" fmla="*/ 285750 h 1243012"/>
              <a:gd name="connsiteX10" fmla="*/ 271463 w 1100138"/>
              <a:gd name="connsiteY10" fmla="*/ 238125 h 1243012"/>
              <a:gd name="connsiteX11" fmla="*/ 752475 w 1100138"/>
              <a:gd name="connsiteY11" fmla="*/ 252412 h 1243012"/>
              <a:gd name="connsiteX12" fmla="*/ 776288 w 1100138"/>
              <a:gd name="connsiteY12" fmla="*/ 481012 h 1243012"/>
              <a:gd name="connsiteX13" fmla="*/ 157163 w 1100138"/>
              <a:gd name="connsiteY13" fmla="*/ 461962 h 1243012"/>
              <a:gd name="connsiteX14" fmla="*/ 161925 w 1100138"/>
              <a:gd name="connsiteY14" fmla="*/ 571500 h 1243012"/>
              <a:gd name="connsiteX15" fmla="*/ 795338 w 1100138"/>
              <a:gd name="connsiteY15" fmla="*/ 581025 h 1243012"/>
              <a:gd name="connsiteX16" fmla="*/ 790575 w 1100138"/>
              <a:gd name="connsiteY16" fmla="*/ 757237 h 1243012"/>
              <a:gd name="connsiteX17" fmla="*/ 147638 w 1100138"/>
              <a:gd name="connsiteY17" fmla="*/ 738187 h 1243012"/>
              <a:gd name="connsiteX18" fmla="*/ 171450 w 1100138"/>
              <a:gd name="connsiteY18" fmla="*/ 866775 h 1243012"/>
              <a:gd name="connsiteX19" fmla="*/ 233363 w 1100138"/>
              <a:gd name="connsiteY19" fmla="*/ 866775 h 1243012"/>
              <a:gd name="connsiteX20" fmla="*/ 795338 w 1100138"/>
              <a:gd name="connsiteY20" fmla="*/ 876300 h 1243012"/>
              <a:gd name="connsiteX21" fmla="*/ 828675 w 1100138"/>
              <a:gd name="connsiteY21" fmla="*/ 1076325 h 1243012"/>
              <a:gd name="connsiteX22" fmla="*/ 190500 w 1100138"/>
              <a:gd name="connsiteY22"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35744 w 1100138"/>
              <a:gd name="connsiteY9" fmla="*/ 254794 h 1243012"/>
              <a:gd name="connsiteX10" fmla="*/ 271463 w 1100138"/>
              <a:gd name="connsiteY10" fmla="*/ 238125 h 1243012"/>
              <a:gd name="connsiteX11" fmla="*/ 752475 w 1100138"/>
              <a:gd name="connsiteY11" fmla="*/ 252412 h 1243012"/>
              <a:gd name="connsiteX12" fmla="*/ 776288 w 1100138"/>
              <a:gd name="connsiteY12" fmla="*/ 481012 h 1243012"/>
              <a:gd name="connsiteX13" fmla="*/ 157163 w 1100138"/>
              <a:gd name="connsiteY13" fmla="*/ 461962 h 1243012"/>
              <a:gd name="connsiteX14" fmla="*/ 161925 w 1100138"/>
              <a:gd name="connsiteY14" fmla="*/ 571500 h 1243012"/>
              <a:gd name="connsiteX15" fmla="*/ 795338 w 1100138"/>
              <a:gd name="connsiteY15" fmla="*/ 581025 h 1243012"/>
              <a:gd name="connsiteX16" fmla="*/ 790575 w 1100138"/>
              <a:gd name="connsiteY16" fmla="*/ 757237 h 1243012"/>
              <a:gd name="connsiteX17" fmla="*/ 147638 w 1100138"/>
              <a:gd name="connsiteY17" fmla="*/ 738187 h 1243012"/>
              <a:gd name="connsiteX18" fmla="*/ 171450 w 1100138"/>
              <a:gd name="connsiteY18" fmla="*/ 866775 h 1243012"/>
              <a:gd name="connsiteX19" fmla="*/ 233363 w 1100138"/>
              <a:gd name="connsiteY19" fmla="*/ 866775 h 1243012"/>
              <a:gd name="connsiteX20" fmla="*/ 795338 w 1100138"/>
              <a:gd name="connsiteY20" fmla="*/ 876300 h 1243012"/>
              <a:gd name="connsiteX21" fmla="*/ 828675 w 1100138"/>
              <a:gd name="connsiteY21" fmla="*/ 1076325 h 1243012"/>
              <a:gd name="connsiteX22" fmla="*/ 190500 w 1100138"/>
              <a:gd name="connsiteY22"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71463 w 1100138"/>
              <a:gd name="connsiteY9" fmla="*/ 238125 h 1243012"/>
              <a:gd name="connsiteX10" fmla="*/ 752475 w 1100138"/>
              <a:gd name="connsiteY10" fmla="*/ 252412 h 1243012"/>
              <a:gd name="connsiteX11" fmla="*/ 776288 w 1100138"/>
              <a:gd name="connsiteY11" fmla="*/ 481012 h 1243012"/>
              <a:gd name="connsiteX12" fmla="*/ 157163 w 1100138"/>
              <a:gd name="connsiteY12" fmla="*/ 461962 h 1243012"/>
              <a:gd name="connsiteX13" fmla="*/ 161925 w 1100138"/>
              <a:gd name="connsiteY13" fmla="*/ 571500 h 1243012"/>
              <a:gd name="connsiteX14" fmla="*/ 795338 w 1100138"/>
              <a:gd name="connsiteY14" fmla="*/ 581025 h 1243012"/>
              <a:gd name="connsiteX15" fmla="*/ 790575 w 1100138"/>
              <a:gd name="connsiteY15" fmla="*/ 757237 h 1243012"/>
              <a:gd name="connsiteX16" fmla="*/ 147638 w 1100138"/>
              <a:gd name="connsiteY16" fmla="*/ 738187 h 1243012"/>
              <a:gd name="connsiteX17" fmla="*/ 171450 w 1100138"/>
              <a:gd name="connsiteY17" fmla="*/ 866775 h 1243012"/>
              <a:gd name="connsiteX18" fmla="*/ 233363 w 1100138"/>
              <a:gd name="connsiteY18" fmla="*/ 866775 h 1243012"/>
              <a:gd name="connsiteX19" fmla="*/ 795338 w 1100138"/>
              <a:gd name="connsiteY19" fmla="*/ 876300 h 1243012"/>
              <a:gd name="connsiteX20" fmla="*/ 828675 w 1100138"/>
              <a:gd name="connsiteY20" fmla="*/ 1076325 h 1243012"/>
              <a:gd name="connsiteX21" fmla="*/ 190500 w 1100138"/>
              <a:gd name="connsiteY21"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71463 w 1100138"/>
              <a:gd name="connsiteY9" fmla="*/ 238125 h 1243012"/>
              <a:gd name="connsiteX10" fmla="*/ 752475 w 1100138"/>
              <a:gd name="connsiteY10" fmla="*/ 252412 h 1243012"/>
              <a:gd name="connsiteX11" fmla="*/ 776288 w 1100138"/>
              <a:gd name="connsiteY11" fmla="*/ 481012 h 1243012"/>
              <a:gd name="connsiteX12" fmla="*/ 157163 w 1100138"/>
              <a:gd name="connsiteY12" fmla="*/ 461962 h 1243012"/>
              <a:gd name="connsiteX13" fmla="*/ 161925 w 1100138"/>
              <a:gd name="connsiteY13" fmla="*/ 571500 h 1243012"/>
              <a:gd name="connsiteX14" fmla="*/ 795338 w 1100138"/>
              <a:gd name="connsiteY14" fmla="*/ 581025 h 1243012"/>
              <a:gd name="connsiteX15" fmla="*/ 790575 w 1100138"/>
              <a:gd name="connsiteY15" fmla="*/ 757237 h 1243012"/>
              <a:gd name="connsiteX16" fmla="*/ 147638 w 1100138"/>
              <a:gd name="connsiteY16" fmla="*/ 738187 h 1243012"/>
              <a:gd name="connsiteX17" fmla="*/ 171450 w 1100138"/>
              <a:gd name="connsiteY17" fmla="*/ 866775 h 1243012"/>
              <a:gd name="connsiteX18" fmla="*/ 233363 w 1100138"/>
              <a:gd name="connsiteY18" fmla="*/ 866775 h 1243012"/>
              <a:gd name="connsiteX19" fmla="*/ 795338 w 1100138"/>
              <a:gd name="connsiteY19" fmla="*/ 876300 h 1243012"/>
              <a:gd name="connsiteX20" fmla="*/ 828675 w 1100138"/>
              <a:gd name="connsiteY20" fmla="*/ 1076325 h 1243012"/>
              <a:gd name="connsiteX21" fmla="*/ 190500 w 1100138"/>
              <a:gd name="connsiteY21"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71463 w 1100138"/>
              <a:gd name="connsiteY9" fmla="*/ 238125 h 1243012"/>
              <a:gd name="connsiteX10" fmla="*/ 752475 w 1100138"/>
              <a:gd name="connsiteY10" fmla="*/ 252412 h 1243012"/>
              <a:gd name="connsiteX11" fmla="*/ 766763 w 1100138"/>
              <a:gd name="connsiteY11" fmla="*/ 481012 h 1243012"/>
              <a:gd name="connsiteX12" fmla="*/ 157163 w 1100138"/>
              <a:gd name="connsiteY12" fmla="*/ 461962 h 1243012"/>
              <a:gd name="connsiteX13" fmla="*/ 161925 w 1100138"/>
              <a:gd name="connsiteY13" fmla="*/ 571500 h 1243012"/>
              <a:gd name="connsiteX14" fmla="*/ 795338 w 1100138"/>
              <a:gd name="connsiteY14" fmla="*/ 581025 h 1243012"/>
              <a:gd name="connsiteX15" fmla="*/ 790575 w 1100138"/>
              <a:gd name="connsiteY15" fmla="*/ 757237 h 1243012"/>
              <a:gd name="connsiteX16" fmla="*/ 147638 w 1100138"/>
              <a:gd name="connsiteY16" fmla="*/ 738187 h 1243012"/>
              <a:gd name="connsiteX17" fmla="*/ 171450 w 1100138"/>
              <a:gd name="connsiteY17" fmla="*/ 866775 h 1243012"/>
              <a:gd name="connsiteX18" fmla="*/ 233363 w 1100138"/>
              <a:gd name="connsiteY18" fmla="*/ 866775 h 1243012"/>
              <a:gd name="connsiteX19" fmla="*/ 795338 w 1100138"/>
              <a:gd name="connsiteY19" fmla="*/ 876300 h 1243012"/>
              <a:gd name="connsiteX20" fmla="*/ 828675 w 1100138"/>
              <a:gd name="connsiteY20" fmla="*/ 1076325 h 1243012"/>
              <a:gd name="connsiteX21" fmla="*/ 190500 w 1100138"/>
              <a:gd name="connsiteY21"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71463 w 1100138"/>
              <a:gd name="connsiteY9" fmla="*/ 238125 h 1243012"/>
              <a:gd name="connsiteX10" fmla="*/ 752475 w 1100138"/>
              <a:gd name="connsiteY10" fmla="*/ 252412 h 1243012"/>
              <a:gd name="connsiteX11" fmla="*/ 766763 w 1100138"/>
              <a:gd name="connsiteY11" fmla="*/ 481012 h 1243012"/>
              <a:gd name="connsiteX12" fmla="*/ 157163 w 1100138"/>
              <a:gd name="connsiteY12" fmla="*/ 461962 h 1243012"/>
              <a:gd name="connsiteX13" fmla="*/ 161925 w 1100138"/>
              <a:gd name="connsiteY13" fmla="*/ 571500 h 1243012"/>
              <a:gd name="connsiteX14" fmla="*/ 776288 w 1100138"/>
              <a:gd name="connsiteY14" fmla="*/ 581025 h 1243012"/>
              <a:gd name="connsiteX15" fmla="*/ 790575 w 1100138"/>
              <a:gd name="connsiteY15" fmla="*/ 757237 h 1243012"/>
              <a:gd name="connsiteX16" fmla="*/ 147638 w 1100138"/>
              <a:gd name="connsiteY16" fmla="*/ 738187 h 1243012"/>
              <a:gd name="connsiteX17" fmla="*/ 171450 w 1100138"/>
              <a:gd name="connsiteY17" fmla="*/ 866775 h 1243012"/>
              <a:gd name="connsiteX18" fmla="*/ 233363 w 1100138"/>
              <a:gd name="connsiteY18" fmla="*/ 866775 h 1243012"/>
              <a:gd name="connsiteX19" fmla="*/ 795338 w 1100138"/>
              <a:gd name="connsiteY19" fmla="*/ 876300 h 1243012"/>
              <a:gd name="connsiteX20" fmla="*/ 828675 w 1100138"/>
              <a:gd name="connsiteY20" fmla="*/ 1076325 h 1243012"/>
              <a:gd name="connsiteX21" fmla="*/ 190500 w 1100138"/>
              <a:gd name="connsiteY21"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1019175 w 1100138"/>
              <a:gd name="connsiteY3" fmla="*/ 771525 h 1243012"/>
              <a:gd name="connsiteX4" fmla="*/ 919163 w 1100138"/>
              <a:gd name="connsiteY4" fmla="*/ 14287 h 1243012"/>
              <a:gd name="connsiteX5" fmla="*/ 95250 w 1100138"/>
              <a:gd name="connsiteY5" fmla="*/ 0 h 1243012"/>
              <a:gd name="connsiteX6" fmla="*/ 0 w 1100138"/>
              <a:gd name="connsiteY6" fmla="*/ 123825 h 1243012"/>
              <a:gd name="connsiteX7" fmla="*/ 28575 w 1100138"/>
              <a:gd name="connsiteY7" fmla="*/ 228600 h 1243012"/>
              <a:gd name="connsiteX8" fmla="*/ 166688 w 1100138"/>
              <a:gd name="connsiteY8" fmla="*/ 223837 h 1243012"/>
              <a:gd name="connsiteX9" fmla="*/ 223838 w 1100138"/>
              <a:gd name="connsiteY9" fmla="*/ 226218 h 1243012"/>
              <a:gd name="connsiteX10" fmla="*/ 271463 w 1100138"/>
              <a:gd name="connsiteY10" fmla="*/ 238125 h 1243012"/>
              <a:gd name="connsiteX11" fmla="*/ 752475 w 1100138"/>
              <a:gd name="connsiteY11" fmla="*/ 252412 h 1243012"/>
              <a:gd name="connsiteX12" fmla="*/ 766763 w 1100138"/>
              <a:gd name="connsiteY12" fmla="*/ 481012 h 1243012"/>
              <a:gd name="connsiteX13" fmla="*/ 157163 w 1100138"/>
              <a:gd name="connsiteY13" fmla="*/ 461962 h 1243012"/>
              <a:gd name="connsiteX14" fmla="*/ 161925 w 1100138"/>
              <a:gd name="connsiteY14" fmla="*/ 571500 h 1243012"/>
              <a:gd name="connsiteX15" fmla="*/ 776288 w 1100138"/>
              <a:gd name="connsiteY15" fmla="*/ 581025 h 1243012"/>
              <a:gd name="connsiteX16" fmla="*/ 790575 w 1100138"/>
              <a:gd name="connsiteY16" fmla="*/ 757237 h 1243012"/>
              <a:gd name="connsiteX17" fmla="*/ 147638 w 1100138"/>
              <a:gd name="connsiteY17" fmla="*/ 738187 h 1243012"/>
              <a:gd name="connsiteX18" fmla="*/ 171450 w 1100138"/>
              <a:gd name="connsiteY18" fmla="*/ 866775 h 1243012"/>
              <a:gd name="connsiteX19" fmla="*/ 233363 w 1100138"/>
              <a:gd name="connsiteY19" fmla="*/ 866775 h 1243012"/>
              <a:gd name="connsiteX20" fmla="*/ 795338 w 1100138"/>
              <a:gd name="connsiteY20" fmla="*/ 876300 h 1243012"/>
              <a:gd name="connsiteX21" fmla="*/ 828675 w 1100138"/>
              <a:gd name="connsiteY21" fmla="*/ 1076325 h 1243012"/>
              <a:gd name="connsiteX22" fmla="*/ 190500 w 1100138"/>
              <a:gd name="connsiteY22" fmla="*/ 1062037 h 1243012"/>
              <a:gd name="connsiteX0" fmla="*/ 190500 w 1092994"/>
              <a:gd name="connsiteY0" fmla="*/ 1062037 h 1257299"/>
              <a:gd name="connsiteX1" fmla="*/ 185738 w 1092994"/>
              <a:gd name="connsiteY1" fmla="*/ 1214437 h 1257299"/>
              <a:gd name="connsiteX2" fmla="*/ 1092994 w 1092994"/>
              <a:gd name="connsiteY2" fmla="*/ 1257299 h 1257299"/>
              <a:gd name="connsiteX3" fmla="*/ 1019175 w 1092994"/>
              <a:gd name="connsiteY3" fmla="*/ 771525 h 1257299"/>
              <a:gd name="connsiteX4" fmla="*/ 919163 w 1092994"/>
              <a:gd name="connsiteY4" fmla="*/ 14287 h 1257299"/>
              <a:gd name="connsiteX5" fmla="*/ 95250 w 1092994"/>
              <a:gd name="connsiteY5" fmla="*/ 0 h 1257299"/>
              <a:gd name="connsiteX6" fmla="*/ 0 w 1092994"/>
              <a:gd name="connsiteY6" fmla="*/ 123825 h 1257299"/>
              <a:gd name="connsiteX7" fmla="*/ 28575 w 1092994"/>
              <a:gd name="connsiteY7" fmla="*/ 228600 h 1257299"/>
              <a:gd name="connsiteX8" fmla="*/ 166688 w 1092994"/>
              <a:gd name="connsiteY8" fmla="*/ 223837 h 1257299"/>
              <a:gd name="connsiteX9" fmla="*/ 223838 w 1092994"/>
              <a:gd name="connsiteY9" fmla="*/ 226218 h 1257299"/>
              <a:gd name="connsiteX10" fmla="*/ 271463 w 1092994"/>
              <a:gd name="connsiteY10" fmla="*/ 238125 h 1257299"/>
              <a:gd name="connsiteX11" fmla="*/ 752475 w 1092994"/>
              <a:gd name="connsiteY11" fmla="*/ 252412 h 1257299"/>
              <a:gd name="connsiteX12" fmla="*/ 766763 w 1092994"/>
              <a:gd name="connsiteY12" fmla="*/ 481012 h 1257299"/>
              <a:gd name="connsiteX13" fmla="*/ 157163 w 1092994"/>
              <a:gd name="connsiteY13" fmla="*/ 461962 h 1257299"/>
              <a:gd name="connsiteX14" fmla="*/ 161925 w 1092994"/>
              <a:gd name="connsiteY14" fmla="*/ 571500 h 1257299"/>
              <a:gd name="connsiteX15" fmla="*/ 776288 w 1092994"/>
              <a:gd name="connsiteY15" fmla="*/ 581025 h 1257299"/>
              <a:gd name="connsiteX16" fmla="*/ 790575 w 1092994"/>
              <a:gd name="connsiteY16" fmla="*/ 757237 h 1257299"/>
              <a:gd name="connsiteX17" fmla="*/ 147638 w 1092994"/>
              <a:gd name="connsiteY17" fmla="*/ 738187 h 1257299"/>
              <a:gd name="connsiteX18" fmla="*/ 171450 w 1092994"/>
              <a:gd name="connsiteY18" fmla="*/ 866775 h 1257299"/>
              <a:gd name="connsiteX19" fmla="*/ 233363 w 1092994"/>
              <a:gd name="connsiteY19" fmla="*/ 866775 h 1257299"/>
              <a:gd name="connsiteX20" fmla="*/ 795338 w 1092994"/>
              <a:gd name="connsiteY20" fmla="*/ 876300 h 1257299"/>
              <a:gd name="connsiteX21" fmla="*/ 828675 w 1092994"/>
              <a:gd name="connsiteY21" fmla="*/ 1076325 h 1257299"/>
              <a:gd name="connsiteX22" fmla="*/ 190500 w 1092994"/>
              <a:gd name="connsiteY22" fmla="*/ 1062037 h 125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92994" h="1257299">
                <a:moveTo>
                  <a:pt x="190500" y="1062037"/>
                </a:moveTo>
                <a:lnTo>
                  <a:pt x="185738" y="1214437"/>
                </a:lnTo>
                <a:lnTo>
                  <a:pt x="1092994" y="1257299"/>
                </a:lnTo>
                <a:cubicBezTo>
                  <a:pt x="1066800" y="1079499"/>
                  <a:pt x="1045369" y="949325"/>
                  <a:pt x="1019175" y="771525"/>
                </a:cubicBezTo>
                <a:lnTo>
                  <a:pt x="919163" y="14287"/>
                </a:lnTo>
                <a:lnTo>
                  <a:pt x="95250" y="0"/>
                </a:lnTo>
                <a:lnTo>
                  <a:pt x="0" y="123825"/>
                </a:lnTo>
                <a:lnTo>
                  <a:pt x="28575" y="228600"/>
                </a:lnTo>
                <a:lnTo>
                  <a:pt x="166688" y="223837"/>
                </a:lnTo>
                <a:lnTo>
                  <a:pt x="223838" y="226218"/>
                </a:lnTo>
                <a:lnTo>
                  <a:pt x="271463" y="238125"/>
                </a:lnTo>
                <a:lnTo>
                  <a:pt x="752475" y="252412"/>
                </a:lnTo>
                <a:lnTo>
                  <a:pt x="766763" y="481012"/>
                </a:lnTo>
                <a:lnTo>
                  <a:pt x="157163" y="461962"/>
                </a:lnTo>
                <a:lnTo>
                  <a:pt x="161925" y="571500"/>
                </a:lnTo>
                <a:cubicBezTo>
                  <a:pt x="373063" y="574675"/>
                  <a:pt x="569912" y="599282"/>
                  <a:pt x="776288" y="581025"/>
                </a:cubicBezTo>
                <a:lnTo>
                  <a:pt x="790575" y="757237"/>
                </a:lnTo>
                <a:lnTo>
                  <a:pt x="147638" y="738187"/>
                </a:lnTo>
                <a:lnTo>
                  <a:pt x="171450" y="866775"/>
                </a:lnTo>
                <a:lnTo>
                  <a:pt x="233363" y="866775"/>
                </a:lnTo>
                <a:lnTo>
                  <a:pt x="795338" y="876300"/>
                </a:lnTo>
                <a:lnTo>
                  <a:pt x="828675" y="1076325"/>
                </a:lnTo>
                <a:lnTo>
                  <a:pt x="190500" y="1062037"/>
                </a:lnTo>
                <a:close/>
              </a:path>
            </a:pathLst>
          </a:custGeom>
          <a:solidFill>
            <a:srgbClr val="FE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ine 9"/>
          <p:cNvSpPr>
            <a:spLocks noChangeShapeType="1"/>
          </p:cNvSpPr>
          <p:nvPr/>
        </p:nvSpPr>
        <p:spPr bwMode="auto">
          <a:xfrm flipV="1">
            <a:off x="2921000" y="3224211"/>
            <a:ext cx="831850" cy="1190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Text Box 16"/>
          <p:cNvSpPr txBox="1">
            <a:spLocks noChangeArrowheads="1"/>
          </p:cNvSpPr>
          <p:nvPr/>
        </p:nvSpPr>
        <p:spPr bwMode="auto">
          <a:xfrm>
            <a:off x="1710412" y="3029516"/>
            <a:ext cx="121058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chambers</a:t>
            </a:r>
          </a:p>
        </p:txBody>
      </p:sp>
      <p:sp>
        <p:nvSpPr>
          <p:cNvPr id="11" name="Line 9"/>
          <p:cNvSpPr>
            <a:spLocks noChangeShapeType="1"/>
          </p:cNvSpPr>
          <p:nvPr/>
        </p:nvSpPr>
        <p:spPr bwMode="auto">
          <a:xfrm flipV="1">
            <a:off x="2921000" y="2928937"/>
            <a:ext cx="946150" cy="29527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Line 9"/>
          <p:cNvSpPr>
            <a:spLocks noChangeShapeType="1"/>
          </p:cNvSpPr>
          <p:nvPr/>
        </p:nvSpPr>
        <p:spPr bwMode="auto">
          <a:xfrm flipH="1">
            <a:off x="5372099" y="3268482"/>
            <a:ext cx="965199" cy="1246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3" name="Text Box 16"/>
          <p:cNvSpPr txBox="1">
            <a:spLocks noChangeArrowheads="1"/>
          </p:cNvSpPr>
          <p:nvPr/>
        </p:nvSpPr>
        <p:spPr bwMode="auto">
          <a:xfrm>
            <a:off x="6324600" y="3042786"/>
            <a:ext cx="121058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chambers</a:t>
            </a:r>
          </a:p>
        </p:txBody>
      </p:sp>
      <p:sp>
        <p:nvSpPr>
          <p:cNvPr id="14" name="Line 9"/>
          <p:cNvSpPr>
            <a:spLocks noChangeShapeType="1"/>
          </p:cNvSpPr>
          <p:nvPr/>
        </p:nvSpPr>
        <p:spPr bwMode="auto">
          <a:xfrm flipH="1">
            <a:off x="5410200" y="3280942"/>
            <a:ext cx="927099" cy="32906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5" name="Text Box 16"/>
          <p:cNvSpPr txBox="1">
            <a:spLocks noChangeArrowheads="1"/>
          </p:cNvSpPr>
          <p:nvPr/>
        </p:nvSpPr>
        <p:spPr bwMode="auto">
          <a:xfrm>
            <a:off x="3984589" y="2000981"/>
            <a:ext cx="118814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threshold</a:t>
            </a:r>
          </a:p>
        </p:txBody>
      </p:sp>
      <p:sp>
        <p:nvSpPr>
          <p:cNvPr id="16" name="Line 9"/>
          <p:cNvSpPr>
            <a:spLocks noChangeShapeType="1"/>
          </p:cNvSpPr>
          <p:nvPr/>
        </p:nvSpPr>
        <p:spPr bwMode="auto">
          <a:xfrm flipH="1">
            <a:off x="4575798" y="2398139"/>
            <a:ext cx="0" cy="328171"/>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7" name="Line 9"/>
          <p:cNvSpPr>
            <a:spLocks noChangeShapeType="1"/>
          </p:cNvSpPr>
          <p:nvPr/>
        </p:nvSpPr>
        <p:spPr bwMode="auto">
          <a:xfrm flipH="1" flipV="1">
            <a:off x="5372098" y="2963682"/>
            <a:ext cx="965200"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8" name="Line 9"/>
          <p:cNvSpPr>
            <a:spLocks noChangeShapeType="1"/>
          </p:cNvSpPr>
          <p:nvPr/>
        </p:nvSpPr>
        <p:spPr bwMode="auto">
          <a:xfrm>
            <a:off x="2921000" y="3236119"/>
            <a:ext cx="831850" cy="321469"/>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26097603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Kris\Documents\Bolen\01b PLBL, PCB size\04 Judah and the Dead Sea\Shephelah-Gezer\Gezer Solomonic gate chamber with benches, tb052007792.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10000"/>
                    </a14:imgEffect>
                  </a14:imgLayer>
                </a14:imgProps>
              </a:ext>
              <a:ext uri="{28A0092B-C50C-407E-A947-70E740481C1C}">
                <a14:useLocalDpi xmlns:a14="http://schemas.microsoft.com/office/drawing/2010/main" val="0"/>
              </a:ext>
            </a:extLst>
          </a:blip>
          <a:srcRect r="547"/>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Benches lining a chamber in the gate at Gezer, circa 900 BC</a:t>
            </a:r>
          </a:p>
        </p:txBody>
      </p:sp>
      <p:sp>
        <p:nvSpPr>
          <p:cNvPr id="3" name="Text Placeholder 2"/>
          <p:cNvSpPr>
            <a:spLocks noGrp="1"/>
          </p:cNvSpPr>
          <p:nvPr>
            <p:ph type="body" sz="quarter" idx="12"/>
          </p:nvPr>
        </p:nvSpPr>
        <p:spPr/>
        <p:txBody>
          <a:bodyPr/>
          <a:lstStyle/>
          <a:p>
            <a:r>
              <a:rPr lang="en-US" dirty="0"/>
              <a:t>19:8</a:t>
            </a:r>
          </a:p>
        </p:txBody>
      </p:sp>
      <p:sp>
        <p:nvSpPr>
          <p:cNvPr id="4" name="Title 3"/>
          <p:cNvSpPr>
            <a:spLocks noGrp="1"/>
          </p:cNvSpPr>
          <p:nvPr>
            <p:ph type="title"/>
          </p:nvPr>
        </p:nvSpPr>
        <p:spPr/>
        <p:txBody>
          <a:bodyPr/>
          <a:lstStyle/>
          <a:p>
            <a:r>
              <a:rPr lang="en-US" dirty="0"/>
              <a:t>So the king arose and sat in the gate</a:t>
            </a:r>
          </a:p>
        </p:txBody>
      </p:sp>
    </p:spTree>
    <p:extLst>
      <p:ext uri="{BB962C8B-B14F-4D97-AF65-F5344CB8AC3E}">
        <p14:creationId xmlns:p14="http://schemas.microsoft.com/office/powerpoint/2010/main" val="412738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Kris\Documents\Bolen\Roman sarcophagus fragment with mourners grieving deceased, marble, mid-2nd c AD, adr1606034433 replaceme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860"/>
            <a:ext cx="9144000" cy="681228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Roman sarcophagus fragment with men in mourning, mid-2nd century AD</a:t>
            </a:r>
          </a:p>
        </p:txBody>
      </p:sp>
      <p:sp>
        <p:nvSpPr>
          <p:cNvPr id="3" name="Text Placeholder 2"/>
          <p:cNvSpPr>
            <a:spLocks noGrp="1"/>
          </p:cNvSpPr>
          <p:nvPr>
            <p:ph type="body" sz="quarter" idx="12"/>
          </p:nvPr>
        </p:nvSpPr>
        <p:spPr/>
        <p:txBody>
          <a:bodyPr/>
          <a:lstStyle/>
          <a:p>
            <a:r>
              <a:rPr lang="en-US" dirty="0"/>
              <a:t>19:1</a:t>
            </a:r>
          </a:p>
        </p:txBody>
      </p:sp>
      <p:sp>
        <p:nvSpPr>
          <p:cNvPr id="4" name="Title 3"/>
          <p:cNvSpPr>
            <a:spLocks noGrp="1"/>
          </p:cNvSpPr>
          <p:nvPr>
            <p:ph type="title"/>
          </p:nvPr>
        </p:nvSpPr>
        <p:spPr/>
        <p:txBody>
          <a:bodyPr/>
          <a:lstStyle/>
          <a:p>
            <a:r>
              <a:rPr lang="en-US" dirty="0"/>
              <a:t>Then they told Joab, “Behold, the king is weeping and mourning for Absalom”</a:t>
            </a:r>
          </a:p>
        </p:txBody>
      </p:sp>
    </p:spTree>
    <p:extLst>
      <p:ext uri="{BB962C8B-B14F-4D97-AF65-F5344CB8AC3E}">
        <p14:creationId xmlns:p14="http://schemas.microsoft.com/office/powerpoint/2010/main" val="14303451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Beersheba gate chamber with benches</a:t>
            </a:r>
          </a:p>
        </p:txBody>
      </p:sp>
      <p:sp>
        <p:nvSpPr>
          <p:cNvPr id="3" name="Text Placeholder 2"/>
          <p:cNvSpPr>
            <a:spLocks noGrp="1"/>
          </p:cNvSpPr>
          <p:nvPr>
            <p:ph type="body" sz="quarter" idx="12"/>
          </p:nvPr>
        </p:nvSpPr>
        <p:spPr/>
        <p:txBody>
          <a:bodyPr/>
          <a:lstStyle/>
          <a:p>
            <a:r>
              <a:rPr lang="en-US" dirty="0"/>
              <a:t>19:8</a:t>
            </a:r>
          </a:p>
        </p:txBody>
      </p:sp>
      <p:sp>
        <p:nvSpPr>
          <p:cNvPr id="4" name="Title 3"/>
          <p:cNvSpPr>
            <a:spLocks noGrp="1"/>
          </p:cNvSpPr>
          <p:nvPr>
            <p:ph type="title"/>
          </p:nvPr>
        </p:nvSpPr>
        <p:spPr/>
        <p:txBody>
          <a:bodyPr/>
          <a:lstStyle/>
          <a:p>
            <a:r>
              <a:rPr lang="en-US" dirty="0"/>
              <a:t>So the king arose and sat in the gate</a:t>
            </a:r>
          </a:p>
        </p:txBody>
      </p:sp>
      <p:pic>
        <p:nvPicPr>
          <p:cNvPr id="6146" name="Picture 2" descr="C:\Users\Kris\Documents\Bolen\04 0Adds 2012\Israel2016\05 Negev and the Wilderness\Beersheba\Beersheba gate chamber with benches, tb060916632.jpg"/>
          <p:cNvPicPr>
            <a:picLocks noChangeAspect="1" noChangeArrowheads="1"/>
          </p:cNvPicPr>
          <p:nvPr/>
        </p:nvPicPr>
        <p:blipFill rotWithShape="1">
          <a:blip r:embed="rId3">
            <a:extLst>
              <a:ext uri="{28A0092B-C50C-407E-A947-70E740481C1C}">
                <a14:useLocalDpi xmlns:a14="http://schemas.microsoft.com/office/drawing/2010/main" val="0"/>
              </a:ext>
            </a:extLst>
          </a:blip>
          <a:srcRect l="158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79375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one building&#10;&#10;Description automatically generated">
            <a:extLst>
              <a:ext uri="{FF2B5EF4-FFF2-40B4-BE49-F238E27FC236}">
                <a16:creationId xmlns:a16="http://schemas.microsoft.com/office/drawing/2014/main" id="{20A00CF6-3E19-47A6-BE97-1EEEECBAC9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Installation with canopy structure in the gate at Dan</a:t>
            </a:r>
          </a:p>
        </p:txBody>
      </p:sp>
      <p:sp>
        <p:nvSpPr>
          <p:cNvPr id="3" name="Text Placeholder 2"/>
          <p:cNvSpPr>
            <a:spLocks noGrp="1"/>
          </p:cNvSpPr>
          <p:nvPr>
            <p:ph type="body" sz="quarter" idx="12"/>
          </p:nvPr>
        </p:nvSpPr>
        <p:spPr/>
        <p:txBody>
          <a:bodyPr/>
          <a:lstStyle/>
          <a:p>
            <a:r>
              <a:rPr lang="en-US" dirty="0"/>
              <a:t>19:8</a:t>
            </a:r>
          </a:p>
        </p:txBody>
      </p:sp>
      <p:sp>
        <p:nvSpPr>
          <p:cNvPr id="4" name="Title 3"/>
          <p:cNvSpPr>
            <a:spLocks noGrp="1"/>
          </p:cNvSpPr>
          <p:nvPr>
            <p:ph type="title"/>
          </p:nvPr>
        </p:nvSpPr>
        <p:spPr/>
        <p:txBody>
          <a:bodyPr/>
          <a:lstStyle/>
          <a:p>
            <a:r>
              <a:rPr lang="en-US" dirty="0"/>
              <a:t>So the king arose and sat in the gate</a:t>
            </a:r>
          </a:p>
        </p:txBody>
      </p:sp>
    </p:spTree>
    <p:extLst>
      <p:ext uri="{BB962C8B-B14F-4D97-AF65-F5344CB8AC3E}">
        <p14:creationId xmlns:p14="http://schemas.microsoft.com/office/powerpoint/2010/main" val="18877035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le of rocks&#10;&#10;Description automatically generated">
            <a:extLst>
              <a:ext uri="{FF2B5EF4-FFF2-40B4-BE49-F238E27FC236}">
                <a16:creationId xmlns:a16="http://schemas.microsoft.com/office/drawing/2014/main" id="{A144B642-5579-4225-A492-C09FAD9327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Prisoners and commanders appearing before Sennacherib, from Nineveh, circa 700 BC</a:t>
            </a:r>
          </a:p>
        </p:txBody>
      </p:sp>
      <p:sp>
        <p:nvSpPr>
          <p:cNvPr id="3" name="Text Placeholder 2"/>
          <p:cNvSpPr>
            <a:spLocks noGrp="1"/>
          </p:cNvSpPr>
          <p:nvPr>
            <p:ph type="body" sz="quarter" idx="12"/>
          </p:nvPr>
        </p:nvSpPr>
        <p:spPr/>
        <p:txBody>
          <a:bodyPr/>
          <a:lstStyle/>
          <a:p>
            <a:r>
              <a:rPr lang="en-US"/>
              <a:t>19:8</a:t>
            </a:r>
          </a:p>
        </p:txBody>
      </p:sp>
      <p:sp>
        <p:nvSpPr>
          <p:cNvPr id="4" name="Title 3"/>
          <p:cNvSpPr>
            <a:spLocks noGrp="1"/>
          </p:cNvSpPr>
          <p:nvPr>
            <p:ph type="title"/>
          </p:nvPr>
        </p:nvSpPr>
        <p:spPr/>
        <p:txBody>
          <a:bodyPr/>
          <a:lstStyle/>
          <a:p>
            <a:r>
              <a:rPr lang="en-US" dirty="0"/>
              <a:t>When word went out, “The king is sitting in the gate,” all the people came before the king</a:t>
            </a:r>
          </a:p>
        </p:txBody>
      </p:sp>
    </p:spTree>
    <p:extLst>
      <p:ext uri="{BB962C8B-B14F-4D97-AF65-F5344CB8AC3E}">
        <p14:creationId xmlns:p14="http://schemas.microsoft.com/office/powerpoint/2010/main" val="2113941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ris\Documents\Bolen\01b PLBL, PCB size\17 Cultural Images of the Holy Land\Dwellings and Domestic Life\Bedouin tent in Gilead mountains, tb110603115.jpg"/>
          <p:cNvPicPr>
            <a:picLocks noChangeAspect="1" noChangeArrowheads="1"/>
          </p:cNvPicPr>
          <p:nvPr/>
        </p:nvPicPr>
        <p:blipFill rotWithShape="1">
          <a:blip r:embed="rId3">
            <a:extLst>
              <a:ext uri="{28A0092B-C50C-407E-A947-70E740481C1C}">
                <a14:useLocalDpi xmlns:a14="http://schemas.microsoft.com/office/drawing/2010/main" val="0"/>
              </a:ext>
            </a:extLst>
          </a:blip>
          <a:srcRect b="7500"/>
          <a:stretch/>
        </p:blipFill>
        <p:spPr bwMode="auto">
          <a:xfrm>
            <a:off x="0" y="361950"/>
            <a:ext cx="9144000" cy="63436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tent in the Gilead mountains</a:t>
            </a:r>
          </a:p>
        </p:txBody>
      </p:sp>
      <p:sp>
        <p:nvSpPr>
          <p:cNvPr id="3" name="Text Placeholder 2"/>
          <p:cNvSpPr>
            <a:spLocks noGrp="1"/>
          </p:cNvSpPr>
          <p:nvPr>
            <p:ph type="body" sz="quarter" idx="12"/>
          </p:nvPr>
        </p:nvSpPr>
        <p:spPr/>
        <p:txBody>
          <a:bodyPr/>
          <a:lstStyle/>
          <a:p>
            <a:r>
              <a:rPr lang="en-US" dirty="0"/>
              <a:t>19:8</a:t>
            </a:r>
          </a:p>
        </p:txBody>
      </p:sp>
      <p:sp>
        <p:nvSpPr>
          <p:cNvPr id="4" name="Title 3"/>
          <p:cNvSpPr>
            <a:spLocks noGrp="1"/>
          </p:cNvSpPr>
          <p:nvPr>
            <p:ph type="title"/>
          </p:nvPr>
        </p:nvSpPr>
        <p:spPr/>
        <p:txBody>
          <a:bodyPr/>
          <a:lstStyle/>
          <a:p>
            <a:r>
              <a:rPr lang="en-US" dirty="0"/>
              <a:t>Now Israel had fled, every man to his tent</a:t>
            </a:r>
          </a:p>
        </p:txBody>
      </p:sp>
    </p:spTree>
    <p:extLst>
      <p:ext uri="{BB962C8B-B14F-4D97-AF65-F5344CB8AC3E}">
        <p14:creationId xmlns:p14="http://schemas.microsoft.com/office/powerpoint/2010/main" val="18954266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1b PLBL, PCB size\17 Cultural Images of the Holy Land\Dwellings and Domestic Life\Bedouin tents near Wadi Zarqa Main, tb06130432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Effect>
                      <a14:brightnessContrast bright="10000"/>
                    </a14:imgEffect>
                  </a14:imgLayer>
                </a14:imgProps>
              </a:ext>
              <a:ext uri="{28A0092B-C50C-407E-A947-70E740481C1C}">
                <a14:useLocalDpi xmlns:a14="http://schemas.microsoft.com/office/drawing/2010/main" val="0"/>
              </a:ext>
            </a:extLst>
          </a:blip>
          <a:srcRect l="1143"/>
          <a:stretch/>
        </p:blipFill>
        <p:spPr bwMode="auto">
          <a:xfrm>
            <a:off x="0" y="369332"/>
            <a:ext cx="9144000" cy="615039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tents near Wadi </a:t>
            </a:r>
            <a:r>
              <a:rPr lang="en-US" dirty="0" err="1"/>
              <a:t>Zarqa</a:t>
            </a:r>
            <a:r>
              <a:rPr lang="en-US" dirty="0"/>
              <a:t> Main</a:t>
            </a:r>
          </a:p>
        </p:txBody>
      </p:sp>
      <p:sp>
        <p:nvSpPr>
          <p:cNvPr id="3" name="Text Placeholder 2"/>
          <p:cNvSpPr>
            <a:spLocks noGrp="1"/>
          </p:cNvSpPr>
          <p:nvPr>
            <p:ph type="body" sz="quarter" idx="12"/>
          </p:nvPr>
        </p:nvSpPr>
        <p:spPr/>
        <p:txBody>
          <a:bodyPr/>
          <a:lstStyle/>
          <a:p>
            <a:r>
              <a:rPr lang="en-US" dirty="0"/>
              <a:t>19:8</a:t>
            </a:r>
          </a:p>
        </p:txBody>
      </p:sp>
      <p:sp>
        <p:nvSpPr>
          <p:cNvPr id="4" name="Title 3"/>
          <p:cNvSpPr>
            <a:spLocks noGrp="1"/>
          </p:cNvSpPr>
          <p:nvPr>
            <p:ph type="title"/>
          </p:nvPr>
        </p:nvSpPr>
        <p:spPr/>
        <p:txBody>
          <a:bodyPr/>
          <a:lstStyle/>
          <a:p>
            <a:r>
              <a:rPr lang="en-US" dirty="0"/>
              <a:t>Now Israel had fled, every man to his tent</a:t>
            </a:r>
          </a:p>
        </p:txBody>
      </p:sp>
    </p:spTree>
    <p:extLst>
      <p:ext uri="{BB962C8B-B14F-4D97-AF65-F5344CB8AC3E}">
        <p14:creationId xmlns:p14="http://schemas.microsoft.com/office/powerpoint/2010/main" val="19993312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Bedouin tents outside </a:t>
            </a:r>
            <a:r>
              <a:rPr lang="en-US" dirty="0" err="1"/>
              <a:t>Maale</a:t>
            </a:r>
            <a:r>
              <a:rPr lang="en-US" dirty="0"/>
              <a:t> Michmash (from the south)</a:t>
            </a:r>
          </a:p>
        </p:txBody>
      </p:sp>
      <p:sp>
        <p:nvSpPr>
          <p:cNvPr id="3" name="Text Placeholder 2"/>
          <p:cNvSpPr>
            <a:spLocks noGrp="1"/>
          </p:cNvSpPr>
          <p:nvPr>
            <p:ph type="body" sz="quarter" idx="12"/>
          </p:nvPr>
        </p:nvSpPr>
        <p:spPr/>
        <p:txBody>
          <a:bodyPr/>
          <a:lstStyle/>
          <a:p>
            <a:r>
              <a:rPr lang="en-US" dirty="0"/>
              <a:t>19:8</a:t>
            </a:r>
          </a:p>
        </p:txBody>
      </p:sp>
      <p:sp>
        <p:nvSpPr>
          <p:cNvPr id="4" name="Title 3"/>
          <p:cNvSpPr>
            <a:spLocks noGrp="1"/>
          </p:cNvSpPr>
          <p:nvPr>
            <p:ph type="title"/>
          </p:nvPr>
        </p:nvSpPr>
        <p:spPr/>
        <p:txBody>
          <a:bodyPr/>
          <a:lstStyle/>
          <a:p>
            <a:r>
              <a:rPr lang="en-US" dirty="0"/>
              <a:t>Now Israel had fled, every man to his tent</a:t>
            </a:r>
          </a:p>
        </p:txBody>
      </p:sp>
      <p:pic>
        <p:nvPicPr>
          <p:cNvPr id="10242" name="Picture 2" descr="C:\Users\Kris\Documents\Bolen\01b PLBL, PCB size\02 Samaria and the Center\Michmash and Geba\Maale Michmash from south with Bedouin tents, tb031405297.jpg"/>
          <p:cNvPicPr>
            <a:picLocks noChangeAspect="1" noChangeArrowheads="1"/>
          </p:cNvPicPr>
          <p:nvPr/>
        </p:nvPicPr>
        <p:blipFill rotWithShape="1">
          <a:blip r:embed="rId3">
            <a:extLst>
              <a:ext uri="{28A0092B-C50C-407E-A947-70E740481C1C}">
                <a14:useLocalDpi xmlns:a14="http://schemas.microsoft.com/office/drawing/2010/main" val="0"/>
              </a:ext>
            </a:extLst>
          </a:blip>
          <a:srcRect r="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69816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2 HVHL\48 People of Palestine\Bedouin Men\Bedouin sheikhs, leaders, mat038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5113"/>
            <a:ext cx="9144000" cy="63277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Bedouin leaders in council, circa 1935</a:t>
            </a:r>
          </a:p>
        </p:txBody>
      </p:sp>
      <p:sp>
        <p:nvSpPr>
          <p:cNvPr id="3" name="Text Placeholder 2"/>
          <p:cNvSpPr>
            <a:spLocks noGrp="1"/>
          </p:cNvSpPr>
          <p:nvPr>
            <p:ph type="body" sz="quarter" idx="12"/>
          </p:nvPr>
        </p:nvSpPr>
        <p:spPr/>
        <p:txBody>
          <a:bodyPr/>
          <a:lstStyle/>
          <a:p>
            <a:r>
              <a:rPr lang="en-US"/>
              <a:t>19:9</a:t>
            </a:r>
            <a:endParaRPr lang="en-US" dirty="0"/>
          </a:p>
        </p:txBody>
      </p:sp>
      <p:sp>
        <p:nvSpPr>
          <p:cNvPr id="4" name="Title 3"/>
          <p:cNvSpPr>
            <a:spLocks noGrp="1"/>
          </p:cNvSpPr>
          <p:nvPr>
            <p:ph type="title"/>
          </p:nvPr>
        </p:nvSpPr>
        <p:spPr/>
        <p:txBody>
          <a:bodyPr/>
          <a:lstStyle/>
          <a:p>
            <a:r>
              <a:rPr lang="en-US" dirty="0"/>
              <a:t>Now all the people were arguing throughout all the tribes of Israel</a:t>
            </a:r>
          </a:p>
        </p:txBody>
      </p:sp>
    </p:spTree>
    <p:extLst>
      <p:ext uri="{BB962C8B-B14F-4D97-AF65-F5344CB8AC3E}">
        <p14:creationId xmlns:p14="http://schemas.microsoft.com/office/powerpoint/2010/main" val="14934963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“Tribes of Israel Street” sign in Jerusalem</a:t>
            </a:r>
          </a:p>
        </p:txBody>
      </p:sp>
      <p:sp>
        <p:nvSpPr>
          <p:cNvPr id="3" name="Text Placeholder 2"/>
          <p:cNvSpPr>
            <a:spLocks noGrp="1"/>
          </p:cNvSpPr>
          <p:nvPr>
            <p:ph type="body" sz="quarter" idx="12"/>
          </p:nvPr>
        </p:nvSpPr>
        <p:spPr/>
        <p:txBody>
          <a:bodyPr/>
          <a:lstStyle/>
          <a:p>
            <a:r>
              <a:rPr lang="en-US"/>
              <a:t>19:9</a:t>
            </a:r>
            <a:endParaRPr lang="en-US" dirty="0"/>
          </a:p>
        </p:txBody>
      </p:sp>
      <p:sp>
        <p:nvSpPr>
          <p:cNvPr id="4" name="Title 3"/>
          <p:cNvSpPr>
            <a:spLocks noGrp="1"/>
          </p:cNvSpPr>
          <p:nvPr>
            <p:ph type="title"/>
          </p:nvPr>
        </p:nvSpPr>
        <p:spPr/>
        <p:txBody>
          <a:bodyPr/>
          <a:lstStyle/>
          <a:p>
            <a:r>
              <a:rPr lang="en-US" dirty="0"/>
              <a:t>Now all the people were arguing throughout all the tribes of Israel</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42358955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inting hanging on a wall&#10;&#10;Description automatically generated">
            <a:extLst>
              <a:ext uri="{FF2B5EF4-FFF2-40B4-BE49-F238E27FC236}">
                <a16:creationId xmlns:a16="http://schemas.microsoft.com/office/drawing/2014/main" id="{1520A7EE-0B68-49FB-B733-6888A90F2182}"/>
              </a:ext>
            </a:extLst>
          </p:cNvPr>
          <p:cNvPicPr>
            <a:picLocks noChangeAspect="1"/>
          </p:cNvPicPr>
          <p:nvPr/>
        </p:nvPicPr>
        <p:blipFill rotWithShape="1">
          <a:blip r:embed="rId3">
            <a:extLst>
              <a:ext uri="{28A0092B-C50C-407E-A947-70E740481C1C}">
                <a14:useLocalDpi xmlns:a14="http://schemas.microsoft.com/office/drawing/2010/main" val="0"/>
              </a:ext>
            </a:extLst>
          </a:blip>
          <a:srcRect t="3783" b="7716"/>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Ramesses II grasping captives by their hair, 13th century BC</a:t>
            </a:r>
          </a:p>
        </p:txBody>
      </p:sp>
      <p:sp>
        <p:nvSpPr>
          <p:cNvPr id="3" name="Text Placeholder 2"/>
          <p:cNvSpPr>
            <a:spLocks noGrp="1"/>
          </p:cNvSpPr>
          <p:nvPr>
            <p:ph type="body" sz="quarter" idx="12"/>
          </p:nvPr>
        </p:nvSpPr>
        <p:spPr/>
        <p:txBody>
          <a:bodyPr/>
          <a:lstStyle/>
          <a:p>
            <a:r>
              <a:rPr lang="is-IS" dirty="0"/>
              <a:t>19:9</a:t>
            </a:r>
            <a:endParaRPr lang="en-US" dirty="0"/>
          </a:p>
        </p:txBody>
      </p:sp>
      <p:sp>
        <p:nvSpPr>
          <p:cNvPr id="4" name="Title 3"/>
          <p:cNvSpPr>
            <a:spLocks noGrp="1"/>
          </p:cNvSpPr>
          <p:nvPr>
            <p:ph type="title"/>
          </p:nvPr>
        </p:nvSpPr>
        <p:spPr/>
        <p:txBody>
          <a:bodyPr/>
          <a:lstStyle/>
          <a:p>
            <a:r>
              <a:rPr lang="en-US" dirty="0"/>
              <a:t>They said, “The king delivered us out of the hand of our enemies”</a:t>
            </a:r>
          </a:p>
        </p:txBody>
      </p:sp>
    </p:spTree>
    <p:extLst>
      <p:ext uri="{BB962C8B-B14F-4D97-AF65-F5344CB8AC3E}">
        <p14:creationId xmlns:p14="http://schemas.microsoft.com/office/powerpoint/2010/main" val="9530818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Amman acropolis from east"/>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Amman Citadel in the land of the Ammonites (from the east)</a:t>
            </a:r>
          </a:p>
        </p:txBody>
      </p:sp>
      <p:sp>
        <p:nvSpPr>
          <p:cNvPr id="3" name="Text Placeholder 2"/>
          <p:cNvSpPr>
            <a:spLocks noGrp="1"/>
          </p:cNvSpPr>
          <p:nvPr>
            <p:ph type="body" sz="quarter" idx="12"/>
          </p:nvPr>
        </p:nvSpPr>
        <p:spPr/>
        <p:txBody>
          <a:bodyPr/>
          <a:lstStyle/>
          <a:p>
            <a:r>
              <a:rPr lang="is-IS" dirty="0"/>
              <a:t>19:9</a:t>
            </a:r>
            <a:endParaRPr lang="en-US" dirty="0"/>
          </a:p>
        </p:txBody>
      </p:sp>
      <p:sp>
        <p:nvSpPr>
          <p:cNvPr id="4" name="Title 3"/>
          <p:cNvSpPr>
            <a:spLocks noGrp="1"/>
          </p:cNvSpPr>
          <p:nvPr>
            <p:ph type="title"/>
          </p:nvPr>
        </p:nvSpPr>
        <p:spPr/>
        <p:txBody>
          <a:bodyPr/>
          <a:lstStyle/>
          <a:p>
            <a:r>
              <a:rPr lang="en-US" dirty="0"/>
              <a:t>They said, “The king delivered us out of the hand of our enemies”</a:t>
            </a:r>
          </a:p>
        </p:txBody>
      </p:sp>
    </p:spTree>
    <p:extLst>
      <p:ext uri="{BB962C8B-B14F-4D97-AF65-F5344CB8AC3E}">
        <p14:creationId xmlns:p14="http://schemas.microsoft.com/office/powerpoint/2010/main" val="2964176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Users\Kris\Documents\Bolen\Egypt, relief of mourning women beating their breasts, limestone, c 350 BC Brooklyn Museum 43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3286"/>
            <a:ext cx="9144000" cy="653142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mourning women beating their breasts, from Egypt, circa 350 BC</a:t>
            </a:r>
          </a:p>
        </p:txBody>
      </p:sp>
      <p:sp>
        <p:nvSpPr>
          <p:cNvPr id="3" name="Text Placeholder 2"/>
          <p:cNvSpPr>
            <a:spLocks noGrp="1"/>
          </p:cNvSpPr>
          <p:nvPr>
            <p:ph type="body" sz="quarter" idx="12"/>
          </p:nvPr>
        </p:nvSpPr>
        <p:spPr/>
        <p:txBody>
          <a:bodyPr/>
          <a:lstStyle/>
          <a:p>
            <a:r>
              <a:rPr lang="en-US" dirty="0"/>
              <a:t>19:2</a:t>
            </a:r>
          </a:p>
        </p:txBody>
      </p:sp>
      <p:sp>
        <p:nvSpPr>
          <p:cNvPr id="4" name="Title 3"/>
          <p:cNvSpPr>
            <a:spLocks noGrp="1"/>
          </p:cNvSpPr>
          <p:nvPr>
            <p:ph type="title"/>
          </p:nvPr>
        </p:nvSpPr>
        <p:spPr/>
        <p:txBody>
          <a:bodyPr/>
          <a:lstStyle/>
          <a:p>
            <a:r>
              <a:rPr lang="en-US" dirty="0"/>
              <a:t>The victory that day was turned into mourning for all the people</a:t>
            </a:r>
          </a:p>
        </p:txBody>
      </p:sp>
    </p:spTree>
    <p:extLst>
      <p:ext uri="{BB962C8B-B14F-4D97-AF65-F5344CB8AC3E}">
        <p14:creationId xmlns:p14="http://schemas.microsoft.com/office/powerpoint/2010/main" val="30996855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atue of a person&#10;&#10;Description automatically generated">
            <a:extLst>
              <a:ext uri="{FF2B5EF4-FFF2-40B4-BE49-F238E27FC236}">
                <a16:creationId xmlns:a16="http://schemas.microsoft.com/office/drawing/2014/main" id="{C8A0F3EA-F82D-4EC9-8C86-8EF2543502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5819" y="294439"/>
            <a:ext cx="5652512" cy="6225234"/>
          </a:xfrm>
          <a:prstGeom prst="rect">
            <a:avLst/>
          </a:prstGeom>
        </p:spPr>
      </p:pic>
      <p:sp>
        <p:nvSpPr>
          <p:cNvPr id="2" name="Text Placeholder 1"/>
          <p:cNvSpPr>
            <a:spLocks noGrp="1"/>
          </p:cNvSpPr>
          <p:nvPr>
            <p:ph type="body" sz="quarter" idx="10"/>
          </p:nvPr>
        </p:nvSpPr>
        <p:spPr/>
        <p:txBody>
          <a:bodyPr/>
          <a:lstStyle/>
          <a:p>
            <a:r>
              <a:rPr lang="en-US" dirty="0"/>
              <a:t>Head of an Ammonite deity, from Ammon, late 8th century BC</a:t>
            </a:r>
          </a:p>
        </p:txBody>
      </p:sp>
      <p:sp>
        <p:nvSpPr>
          <p:cNvPr id="3" name="Text Placeholder 2"/>
          <p:cNvSpPr>
            <a:spLocks noGrp="1"/>
          </p:cNvSpPr>
          <p:nvPr>
            <p:ph type="body" sz="quarter" idx="12"/>
          </p:nvPr>
        </p:nvSpPr>
        <p:spPr/>
        <p:txBody>
          <a:bodyPr/>
          <a:lstStyle/>
          <a:p>
            <a:r>
              <a:rPr lang="is-IS" dirty="0"/>
              <a:t>19:9</a:t>
            </a:r>
            <a:endParaRPr lang="en-US" dirty="0"/>
          </a:p>
        </p:txBody>
      </p:sp>
      <p:sp>
        <p:nvSpPr>
          <p:cNvPr id="4" name="Title 3"/>
          <p:cNvSpPr>
            <a:spLocks noGrp="1"/>
          </p:cNvSpPr>
          <p:nvPr>
            <p:ph type="title"/>
          </p:nvPr>
        </p:nvSpPr>
        <p:spPr/>
        <p:txBody>
          <a:bodyPr/>
          <a:lstStyle/>
          <a:p>
            <a:r>
              <a:rPr lang="en-US" dirty="0"/>
              <a:t>They said, “The king delivered us out of the hand of our enemies”</a:t>
            </a:r>
          </a:p>
        </p:txBody>
      </p:sp>
    </p:spTree>
    <p:extLst>
      <p:ext uri="{BB962C8B-B14F-4D97-AF65-F5344CB8AC3E}">
        <p14:creationId xmlns:p14="http://schemas.microsoft.com/office/powerpoint/2010/main" val="20189234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Kerak castle from east, tb061404120.jpg"/>
          <p:cNvPicPr>
            <a:picLocks noChangeAspect="1"/>
          </p:cNvPicPr>
          <p:nvPr/>
        </p:nvPicPr>
        <p:blipFill rotWithShape="1">
          <a:blip r:embed="rId3">
            <a:extLst>
              <a:ext uri="{28A0092B-C50C-407E-A947-70E740481C1C}">
                <a14:useLocalDpi xmlns:a14="http://schemas.microsoft.com/office/drawing/2010/main" val="0"/>
              </a:ext>
            </a:extLst>
          </a:blip>
          <a:srcRect l="1131"/>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err="1"/>
              <a:t>Kir</a:t>
            </a:r>
            <a:r>
              <a:rPr lang="en-US" dirty="0"/>
              <a:t> Moab and Kerak Castle (from the east)</a:t>
            </a:r>
          </a:p>
        </p:txBody>
      </p:sp>
      <p:sp>
        <p:nvSpPr>
          <p:cNvPr id="3" name="Text Placeholder 2"/>
          <p:cNvSpPr>
            <a:spLocks noGrp="1"/>
          </p:cNvSpPr>
          <p:nvPr>
            <p:ph type="body" sz="quarter" idx="12"/>
          </p:nvPr>
        </p:nvSpPr>
        <p:spPr/>
        <p:txBody>
          <a:bodyPr/>
          <a:lstStyle/>
          <a:p>
            <a:r>
              <a:rPr lang="is-IS" dirty="0"/>
              <a:t>19:9</a:t>
            </a:r>
            <a:endParaRPr lang="en-US" dirty="0"/>
          </a:p>
        </p:txBody>
      </p:sp>
      <p:sp>
        <p:nvSpPr>
          <p:cNvPr id="4" name="Title 3"/>
          <p:cNvSpPr>
            <a:spLocks noGrp="1"/>
          </p:cNvSpPr>
          <p:nvPr>
            <p:ph type="title"/>
          </p:nvPr>
        </p:nvSpPr>
        <p:spPr/>
        <p:txBody>
          <a:bodyPr/>
          <a:lstStyle/>
          <a:p>
            <a:r>
              <a:rPr lang="en-US" dirty="0"/>
              <a:t>They said, “The king delivered us out of the hand of our enemies”</a:t>
            </a:r>
          </a:p>
        </p:txBody>
      </p:sp>
    </p:spTree>
    <p:extLst>
      <p:ext uri="{BB962C8B-B14F-4D97-AF65-F5344CB8AC3E}">
        <p14:creationId xmlns:p14="http://schemas.microsoft.com/office/powerpoint/2010/main" val="15674665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Kris\Documents\Bolen\PCB size\Louvre-pcb\Levant\Stela of warrior god of Moab, from Redjom el-A'abed in Diban region, ca 1200 or ca 800 BC, tb0927195026.jpg"/>
          <p:cNvPicPr>
            <a:picLocks noChangeAspect="1" noChangeArrowheads="1"/>
          </p:cNvPicPr>
          <p:nvPr/>
        </p:nvPicPr>
        <p:blipFill rotWithShape="1">
          <a:blip r:embed="rId3">
            <a:extLst>
              <a:ext uri="{28A0092B-C50C-407E-A947-70E740481C1C}">
                <a14:useLocalDpi xmlns:a14="http://schemas.microsoft.com/office/drawing/2010/main" val="0"/>
              </a:ext>
            </a:extLst>
          </a:blip>
          <a:srcRect t="7382" b="6717"/>
          <a:stretch/>
        </p:blipFill>
        <p:spPr bwMode="auto">
          <a:xfrm>
            <a:off x="1817187" y="0"/>
            <a:ext cx="5509626" cy="667512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Stela of a warrior god of Moab, from </a:t>
            </a:r>
            <a:r>
              <a:rPr lang="en-US" dirty="0" err="1"/>
              <a:t>Redjom</a:t>
            </a:r>
            <a:r>
              <a:rPr lang="en-US" dirty="0"/>
              <a:t> el-</a:t>
            </a:r>
            <a:r>
              <a:rPr lang="en-US" dirty="0" err="1"/>
              <a:t>A'abed</a:t>
            </a:r>
            <a:r>
              <a:rPr lang="en-US" dirty="0"/>
              <a:t>, circa 1200–800 BC</a:t>
            </a:r>
          </a:p>
        </p:txBody>
      </p:sp>
      <p:sp>
        <p:nvSpPr>
          <p:cNvPr id="3" name="Text Placeholder 2"/>
          <p:cNvSpPr>
            <a:spLocks noGrp="1"/>
          </p:cNvSpPr>
          <p:nvPr>
            <p:ph type="body" sz="quarter" idx="12"/>
          </p:nvPr>
        </p:nvSpPr>
        <p:spPr/>
        <p:txBody>
          <a:bodyPr/>
          <a:lstStyle/>
          <a:p>
            <a:r>
              <a:rPr lang="is-IS" dirty="0"/>
              <a:t>19:9</a:t>
            </a:r>
            <a:endParaRPr lang="en-US" dirty="0"/>
          </a:p>
        </p:txBody>
      </p:sp>
      <p:sp>
        <p:nvSpPr>
          <p:cNvPr id="4" name="Title 3"/>
          <p:cNvSpPr>
            <a:spLocks noGrp="1"/>
          </p:cNvSpPr>
          <p:nvPr>
            <p:ph type="title"/>
          </p:nvPr>
        </p:nvSpPr>
        <p:spPr/>
        <p:txBody>
          <a:bodyPr/>
          <a:lstStyle/>
          <a:p>
            <a:r>
              <a:rPr lang="en-US" dirty="0"/>
              <a:t>They said, “The king delivered us out of the hand of our enemies”</a:t>
            </a:r>
          </a:p>
        </p:txBody>
      </p:sp>
    </p:spTree>
    <p:extLst>
      <p:ext uri="{BB962C8B-B14F-4D97-AF65-F5344CB8AC3E}">
        <p14:creationId xmlns:p14="http://schemas.microsoft.com/office/powerpoint/2010/main" val="29912788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err="1"/>
              <a:t>Bozrah</a:t>
            </a:r>
            <a:r>
              <a:rPr lang="en-US" dirty="0"/>
              <a:t> in the land of the Edomites (from the northwest)</a:t>
            </a:r>
          </a:p>
        </p:txBody>
      </p:sp>
      <p:sp>
        <p:nvSpPr>
          <p:cNvPr id="3" name="Text Placeholder 2"/>
          <p:cNvSpPr>
            <a:spLocks noGrp="1"/>
          </p:cNvSpPr>
          <p:nvPr>
            <p:ph type="body" sz="quarter" idx="12"/>
          </p:nvPr>
        </p:nvSpPr>
        <p:spPr/>
        <p:txBody>
          <a:bodyPr/>
          <a:lstStyle/>
          <a:p>
            <a:r>
              <a:rPr lang="is-IS" dirty="0"/>
              <a:t>19:9</a:t>
            </a:r>
            <a:endParaRPr lang="en-US" dirty="0"/>
          </a:p>
        </p:txBody>
      </p:sp>
      <p:sp>
        <p:nvSpPr>
          <p:cNvPr id="4" name="Title 3"/>
          <p:cNvSpPr>
            <a:spLocks noGrp="1"/>
          </p:cNvSpPr>
          <p:nvPr>
            <p:ph type="title"/>
          </p:nvPr>
        </p:nvSpPr>
        <p:spPr/>
        <p:txBody>
          <a:bodyPr/>
          <a:lstStyle/>
          <a:p>
            <a:r>
              <a:rPr lang="en-US" dirty="0"/>
              <a:t>They said, “The king delivered us out of the hand of our enemies”</a:t>
            </a:r>
          </a:p>
        </p:txBody>
      </p:sp>
      <p:pic>
        <p:nvPicPr>
          <p:cNvPr id="6" name="Picture 5" descr="Bozrah from northwest, tb06140428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2505879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indoor, table, sitting, small&#10;&#10;Description automatically generated">
            <a:extLst>
              <a:ext uri="{FF2B5EF4-FFF2-40B4-BE49-F238E27FC236}">
                <a16:creationId xmlns:a16="http://schemas.microsoft.com/office/drawing/2014/main" id="{5308AD47-FD3E-4545-8328-D1253B1E4D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6656" y="137656"/>
            <a:ext cx="6530661" cy="6663940"/>
          </a:xfrm>
          <a:prstGeom prst="rect">
            <a:avLst/>
          </a:prstGeom>
        </p:spPr>
      </p:pic>
      <p:sp>
        <p:nvSpPr>
          <p:cNvPr id="2" name="Text Placeholder 1"/>
          <p:cNvSpPr>
            <a:spLocks noGrp="1"/>
          </p:cNvSpPr>
          <p:nvPr>
            <p:ph type="body" sz="quarter" idx="10"/>
          </p:nvPr>
        </p:nvSpPr>
        <p:spPr/>
        <p:txBody>
          <a:bodyPr/>
          <a:lstStyle/>
          <a:p>
            <a:r>
              <a:rPr lang="en-US" dirty="0"/>
              <a:t>Clay head of an Edomite goddess, from </a:t>
            </a:r>
            <a:r>
              <a:rPr lang="en-US" dirty="0" err="1"/>
              <a:t>Horvat</a:t>
            </a:r>
            <a:r>
              <a:rPr lang="en-US" dirty="0"/>
              <a:t> </a:t>
            </a:r>
            <a:r>
              <a:rPr lang="en-US" dirty="0" err="1"/>
              <a:t>Qitmit</a:t>
            </a:r>
            <a:r>
              <a:rPr lang="en-US" dirty="0"/>
              <a:t>, circa 600 BC</a:t>
            </a:r>
          </a:p>
        </p:txBody>
      </p:sp>
      <p:sp>
        <p:nvSpPr>
          <p:cNvPr id="3" name="Text Placeholder 2"/>
          <p:cNvSpPr>
            <a:spLocks noGrp="1"/>
          </p:cNvSpPr>
          <p:nvPr>
            <p:ph type="body" sz="quarter" idx="12"/>
          </p:nvPr>
        </p:nvSpPr>
        <p:spPr/>
        <p:txBody>
          <a:bodyPr/>
          <a:lstStyle/>
          <a:p>
            <a:r>
              <a:rPr lang="is-IS" dirty="0"/>
              <a:t>19:9</a:t>
            </a:r>
            <a:endParaRPr lang="en-US" dirty="0"/>
          </a:p>
        </p:txBody>
      </p:sp>
      <p:sp>
        <p:nvSpPr>
          <p:cNvPr id="4" name="Title 3"/>
          <p:cNvSpPr>
            <a:spLocks noGrp="1"/>
          </p:cNvSpPr>
          <p:nvPr>
            <p:ph type="title"/>
          </p:nvPr>
        </p:nvSpPr>
        <p:spPr/>
        <p:txBody>
          <a:bodyPr/>
          <a:lstStyle/>
          <a:p>
            <a:r>
              <a:rPr lang="en-US" dirty="0"/>
              <a:t>They said, “The king delivered us out of the hand of our enemies”</a:t>
            </a:r>
          </a:p>
        </p:txBody>
      </p:sp>
    </p:spTree>
    <p:extLst>
      <p:ext uri="{BB962C8B-B14F-4D97-AF65-F5344CB8AC3E}">
        <p14:creationId xmlns:p14="http://schemas.microsoft.com/office/powerpoint/2010/main" val="16210168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tree&#10;&#10;Description automatically generated">
            <a:extLst>
              <a:ext uri="{FF2B5EF4-FFF2-40B4-BE49-F238E27FC236}">
                <a16:creationId xmlns:a16="http://schemas.microsoft.com/office/drawing/2014/main" id="{C5F6FFAB-6D79-4ECB-AF49-328FC00EA5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4" name="Text Placeholder 3"/>
          <p:cNvSpPr>
            <a:spLocks noGrp="1"/>
          </p:cNvSpPr>
          <p:nvPr>
            <p:ph type="body" sz="quarter" idx="10"/>
          </p:nvPr>
        </p:nvSpPr>
        <p:spPr/>
        <p:txBody>
          <a:bodyPr/>
          <a:lstStyle/>
          <a:p>
            <a:r>
              <a:rPr lang="en-US" dirty="0"/>
              <a:t>Gath, the city of Achish (aerial view from the west)</a:t>
            </a:r>
          </a:p>
        </p:txBody>
      </p:sp>
      <p:sp>
        <p:nvSpPr>
          <p:cNvPr id="8" name="Text Placeholder 7"/>
          <p:cNvSpPr>
            <a:spLocks noGrp="1"/>
          </p:cNvSpPr>
          <p:nvPr>
            <p:ph type="body" sz="quarter" idx="12"/>
          </p:nvPr>
        </p:nvSpPr>
        <p:spPr/>
        <p:txBody>
          <a:bodyPr/>
          <a:lstStyle/>
          <a:p>
            <a:r>
              <a:rPr lang="is-IS" dirty="0"/>
              <a:t>19:9</a:t>
            </a:r>
            <a:endParaRPr lang="en-US" dirty="0"/>
          </a:p>
        </p:txBody>
      </p:sp>
      <p:sp>
        <p:nvSpPr>
          <p:cNvPr id="3" name="Title 2"/>
          <p:cNvSpPr>
            <a:spLocks noGrp="1"/>
          </p:cNvSpPr>
          <p:nvPr>
            <p:ph type="title"/>
          </p:nvPr>
        </p:nvSpPr>
        <p:spPr/>
        <p:txBody>
          <a:bodyPr/>
          <a:lstStyle/>
          <a:p>
            <a:r>
              <a:rPr lang="en-US" dirty="0"/>
              <a:t>And he saved us from the hand of the Philistines</a:t>
            </a:r>
          </a:p>
        </p:txBody>
      </p:sp>
    </p:spTree>
    <p:extLst>
      <p:ext uri="{BB962C8B-B14F-4D97-AF65-F5344CB8AC3E}">
        <p14:creationId xmlns:p14="http://schemas.microsoft.com/office/powerpoint/2010/main" val="5857613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04 0Adds 2012\Israel2016\19 Museums\Israel Museum-pcb\Anthropoid sarchopagi lids, tb060316696.jpg"/>
          <p:cNvPicPr>
            <a:picLocks noChangeAspect="1" noChangeArrowheads="1"/>
          </p:cNvPicPr>
          <p:nvPr/>
        </p:nvPicPr>
        <p:blipFill rotWithShape="1">
          <a:blip r:embed="rId3">
            <a:extLst>
              <a:ext uri="{28A0092B-C50C-407E-A947-70E740481C1C}">
                <a14:useLocalDpi xmlns:a14="http://schemas.microsoft.com/office/drawing/2010/main" val="0"/>
              </a:ext>
            </a:extLst>
          </a:blip>
          <a:srcRect l="5245" r="977"/>
          <a:stretch/>
        </p:blipFill>
        <p:spPr bwMode="auto">
          <a:xfrm>
            <a:off x="0" y="57150"/>
            <a:ext cx="9144000" cy="64547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Philistine anthropoid sarcophagus lids, 14th–11th centuries BC</a:t>
            </a:r>
          </a:p>
        </p:txBody>
      </p:sp>
      <p:sp>
        <p:nvSpPr>
          <p:cNvPr id="3" name="Text Placeholder 2"/>
          <p:cNvSpPr>
            <a:spLocks noGrp="1"/>
          </p:cNvSpPr>
          <p:nvPr>
            <p:ph type="body" sz="quarter" idx="12"/>
          </p:nvPr>
        </p:nvSpPr>
        <p:spPr/>
        <p:txBody>
          <a:bodyPr/>
          <a:lstStyle/>
          <a:p>
            <a:r>
              <a:rPr lang="is-IS" dirty="0"/>
              <a:t>19:9</a:t>
            </a:r>
            <a:endParaRPr lang="en-US" dirty="0"/>
          </a:p>
        </p:txBody>
      </p:sp>
      <p:sp>
        <p:nvSpPr>
          <p:cNvPr id="4" name="Title 3"/>
          <p:cNvSpPr>
            <a:spLocks noGrp="1"/>
          </p:cNvSpPr>
          <p:nvPr>
            <p:ph type="title"/>
          </p:nvPr>
        </p:nvSpPr>
        <p:spPr/>
        <p:txBody>
          <a:bodyPr/>
          <a:lstStyle/>
          <a:p>
            <a:r>
              <a:rPr lang="en-US" dirty="0"/>
              <a:t>And he saved us from the hand of the Philistines</a:t>
            </a:r>
          </a:p>
        </p:txBody>
      </p:sp>
    </p:spTree>
    <p:extLst>
      <p:ext uri="{BB962C8B-B14F-4D97-AF65-F5344CB8AC3E}">
        <p14:creationId xmlns:p14="http://schemas.microsoft.com/office/powerpoint/2010/main" val="15580699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a:off x="1537222" y="358991"/>
            <a:ext cx="6069553" cy="646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Philistine Ashdoda figurine, circa 1000 BC</a:t>
            </a:r>
          </a:p>
        </p:txBody>
      </p:sp>
      <p:sp>
        <p:nvSpPr>
          <p:cNvPr id="3" name="Text Placeholder 2"/>
          <p:cNvSpPr>
            <a:spLocks noGrp="1"/>
          </p:cNvSpPr>
          <p:nvPr>
            <p:ph type="body" sz="quarter" idx="12"/>
          </p:nvPr>
        </p:nvSpPr>
        <p:spPr/>
        <p:txBody>
          <a:bodyPr/>
          <a:lstStyle/>
          <a:p>
            <a:r>
              <a:rPr lang="is-IS" dirty="0"/>
              <a:t>19:9</a:t>
            </a:r>
            <a:endParaRPr lang="en-US" dirty="0"/>
          </a:p>
        </p:txBody>
      </p:sp>
      <p:sp>
        <p:nvSpPr>
          <p:cNvPr id="4" name="Title 3"/>
          <p:cNvSpPr>
            <a:spLocks noGrp="1"/>
          </p:cNvSpPr>
          <p:nvPr>
            <p:ph type="title"/>
          </p:nvPr>
        </p:nvSpPr>
        <p:spPr/>
        <p:txBody>
          <a:bodyPr/>
          <a:lstStyle/>
          <a:p>
            <a:r>
              <a:rPr lang="en-US" dirty="0"/>
              <a:t>And he saved us from the hand of the Philistines</a:t>
            </a:r>
          </a:p>
        </p:txBody>
      </p:sp>
    </p:spTree>
    <p:extLst>
      <p:ext uri="{BB962C8B-B14F-4D97-AF65-F5344CB8AC3E}">
        <p14:creationId xmlns:p14="http://schemas.microsoft.com/office/powerpoint/2010/main" val="18089035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0" y="100593"/>
            <a:ext cx="9144000" cy="6657246"/>
            <a:chOff x="0" y="100593"/>
            <a:chExt cx="9144000" cy="6657246"/>
          </a:xfrm>
        </p:grpSpPr>
        <p:grpSp>
          <p:nvGrpSpPr>
            <p:cNvPr id="5" name="Group 4"/>
            <p:cNvGrpSpPr/>
            <p:nvPr/>
          </p:nvGrpSpPr>
          <p:grpSpPr>
            <a:xfrm>
              <a:off x="0" y="100593"/>
              <a:ext cx="9144000" cy="6657246"/>
              <a:chOff x="0" y="100593"/>
              <a:chExt cx="9144000" cy="6657246"/>
            </a:xfrm>
          </p:grpSpPr>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0593"/>
                <a:ext cx="9144000" cy="6657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 Box 16"/>
              <p:cNvSpPr txBox="1">
                <a:spLocks noChangeArrowheads="1"/>
              </p:cNvSpPr>
              <p:nvPr/>
            </p:nvSpPr>
            <p:spPr bwMode="auto">
              <a:xfrm>
                <a:off x="4891532" y="6119562"/>
                <a:ext cx="115608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Dead Sea</a:t>
                </a:r>
              </a:p>
            </p:txBody>
          </p:sp>
          <p:sp>
            <p:nvSpPr>
              <p:cNvPr id="7" name="Freeform 6"/>
              <p:cNvSpPr/>
              <p:nvPr/>
            </p:nvSpPr>
            <p:spPr>
              <a:xfrm>
                <a:off x="5524500" y="4460874"/>
                <a:ext cx="634527" cy="781554"/>
              </a:xfrm>
              <a:custGeom>
                <a:avLst/>
                <a:gdLst>
                  <a:gd name="connsiteX0" fmla="*/ 0 w 622300"/>
                  <a:gd name="connsiteY0" fmla="*/ 723900 h 762000"/>
                  <a:gd name="connsiteX1" fmla="*/ 584200 w 622300"/>
                  <a:gd name="connsiteY1" fmla="*/ 762000 h 762000"/>
                  <a:gd name="connsiteX2" fmla="*/ 622300 w 622300"/>
                  <a:gd name="connsiteY2" fmla="*/ 0 h 762000"/>
                  <a:gd name="connsiteX0" fmla="*/ 0 w 638792"/>
                  <a:gd name="connsiteY0" fmla="*/ 723900 h 809434"/>
                  <a:gd name="connsiteX1" fmla="*/ 584200 w 638792"/>
                  <a:gd name="connsiteY1" fmla="*/ 762000 h 809434"/>
                  <a:gd name="connsiteX2" fmla="*/ 622300 w 638792"/>
                  <a:gd name="connsiteY2" fmla="*/ 0 h 809434"/>
                  <a:gd name="connsiteX0" fmla="*/ 0 w 638792"/>
                  <a:gd name="connsiteY0" fmla="*/ 723900 h 761250"/>
                  <a:gd name="connsiteX1" fmla="*/ 584200 w 638792"/>
                  <a:gd name="connsiteY1" fmla="*/ 695325 h 761250"/>
                  <a:gd name="connsiteX2" fmla="*/ 622300 w 638792"/>
                  <a:gd name="connsiteY2" fmla="*/ 0 h 761250"/>
                  <a:gd name="connsiteX0" fmla="*/ 0 w 622300"/>
                  <a:gd name="connsiteY0" fmla="*/ 723900 h 748534"/>
                  <a:gd name="connsiteX1" fmla="*/ 552450 w 622300"/>
                  <a:gd name="connsiteY1" fmla="*/ 673100 h 748534"/>
                  <a:gd name="connsiteX2" fmla="*/ 622300 w 622300"/>
                  <a:gd name="connsiteY2" fmla="*/ 0 h 748534"/>
                  <a:gd name="connsiteX0" fmla="*/ 0 w 592682"/>
                  <a:gd name="connsiteY0" fmla="*/ 771525 h 799239"/>
                  <a:gd name="connsiteX1" fmla="*/ 552450 w 592682"/>
                  <a:gd name="connsiteY1" fmla="*/ 720725 h 799239"/>
                  <a:gd name="connsiteX2" fmla="*/ 558800 w 592682"/>
                  <a:gd name="connsiteY2" fmla="*/ 0 h 799239"/>
                  <a:gd name="connsiteX0" fmla="*/ 0 w 648279"/>
                  <a:gd name="connsiteY0" fmla="*/ 771525 h 799239"/>
                  <a:gd name="connsiteX1" fmla="*/ 552450 w 648279"/>
                  <a:gd name="connsiteY1" fmla="*/ 720725 h 799239"/>
                  <a:gd name="connsiteX2" fmla="*/ 558800 w 648279"/>
                  <a:gd name="connsiteY2" fmla="*/ 0 h 799239"/>
                  <a:gd name="connsiteX0" fmla="*/ 0 w 627127"/>
                  <a:gd name="connsiteY0" fmla="*/ 771525 h 781554"/>
                  <a:gd name="connsiteX1" fmla="*/ 552450 w 627127"/>
                  <a:gd name="connsiteY1" fmla="*/ 720725 h 781554"/>
                  <a:gd name="connsiteX2" fmla="*/ 622300 w 627127"/>
                  <a:gd name="connsiteY2" fmla="*/ 304801 h 781554"/>
                  <a:gd name="connsiteX3" fmla="*/ 558800 w 627127"/>
                  <a:gd name="connsiteY3" fmla="*/ 0 h 781554"/>
                  <a:gd name="connsiteX0" fmla="*/ 0 w 634527"/>
                  <a:gd name="connsiteY0" fmla="*/ 771525 h 781554"/>
                  <a:gd name="connsiteX1" fmla="*/ 552450 w 634527"/>
                  <a:gd name="connsiteY1" fmla="*/ 720725 h 781554"/>
                  <a:gd name="connsiteX2" fmla="*/ 622300 w 634527"/>
                  <a:gd name="connsiteY2" fmla="*/ 304801 h 781554"/>
                  <a:gd name="connsiteX3" fmla="*/ 558800 w 634527"/>
                  <a:gd name="connsiteY3" fmla="*/ 0 h 781554"/>
                </a:gdLst>
                <a:ahLst/>
                <a:cxnLst>
                  <a:cxn ang="0">
                    <a:pos x="connsiteX0" y="connsiteY0"/>
                  </a:cxn>
                  <a:cxn ang="0">
                    <a:pos x="connsiteX1" y="connsiteY1"/>
                  </a:cxn>
                  <a:cxn ang="0">
                    <a:pos x="connsiteX2" y="connsiteY2"/>
                  </a:cxn>
                  <a:cxn ang="0">
                    <a:pos x="connsiteX3" y="connsiteY3"/>
                  </a:cxn>
                </a:cxnLst>
                <a:rect l="l" t="t" r="r" b="b"/>
                <a:pathLst>
                  <a:path w="634527" h="781554">
                    <a:moveTo>
                      <a:pt x="0" y="771525"/>
                    </a:moveTo>
                    <a:cubicBezTo>
                      <a:pt x="194733" y="784225"/>
                      <a:pt x="448733" y="798512"/>
                      <a:pt x="552450" y="720725"/>
                    </a:cubicBezTo>
                    <a:cubicBezTo>
                      <a:pt x="656167" y="642938"/>
                      <a:pt x="621242" y="424922"/>
                      <a:pt x="622300" y="304801"/>
                    </a:cubicBezTo>
                    <a:cubicBezTo>
                      <a:pt x="623358" y="184680"/>
                      <a:pt x="674687" y="90488"/>
                      <a:pt x="558800" y="0"/>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8" name="Freeform 7"/>
              <p:cNvSpPr/>
              <p:nvPr/>
            </p:nvSpPr>
            <p:spPr>
              <a:xfrm>
                <a:off x="5680511" y="1313234"/>
                <a:ext cx="948888" cy="2979365"/>
              </a:xfrm>
              <a:custGeom>
                <a:avLst/>
                <a:gdLst>
                  <a:gd name="connsiteX0" fmla="*/ 254000 w 927100"/>
                  <a:gd name="connsiteY0" fmla="*/ 2997200 h 2997200"/>
                  <a:gd name="connsiteX1" fmla="*/ 50800 w 927100"/>
                  <a:gd name="connsiteY1" fmla="*/ 2832100 h 2997200"/>
                  <a:gd name="connsiteX2" fmla="*/ 0 w 927100"/>
                  <a:gd name="connsiteY2" fmla="*/ 1943100 h 2997200"/>
                  <a:gd name="connsiteX3" fmla="*/ 139700 w 927100"/>
                  <a:gd name="connsiteY3" fmla="*/ 1066800 h 2997200"/>
                  <a:gd name="connsiteX4" fmla="*/ 152400 w 927100"/>
                  <a:gd name="connsiteY4" fmla="*/ 647700 h 2997200"/>
                  <a:gd name="connsiteX5" fmla="*/ 304800 w 927100"/>
                  <a:gd name="connsiteY5" fmla="*/ 0 h 2997200"/>
                  <a:gd name="connsiteX6" fmla="*/ 774700 w 927100"/>
                  <a:gd name="connsiteY6" fmla="*/ 25400 h 2997200"/>
                  <a:gd name="connsiteX7" fmla="*/ 927100 w 927100"/>
                  <a:gd name="connsiteY7" fmla="*/ 63500 h 2997200"/>
                  <a:gd name="connsiteX0" fmla="*/ 258473 w 931573"/>
                  <a:gd name="connsiteY0" fmla="*/ 2997200 h 2997200"/>
                  <a:gd name="connsiteX1" fmla="*/ 55273 w 931573"/>
                  <a:gd name="connsiteY1" fmla="*/ 2832100 h 2997200"/>
                  <a:gd name="connsiteX2" fmla="*/ 4473 w 931573"/>
                  <a:gd name="connsiteY2" fmla="*/ 1943100 h 2997200"/>
                  <a:gd name="connsiteX3" fmla="*/ 144173 w 931573"/>
                  <a:gd name="connsiteY3" fmla="*/ 1066800 h 2997200"/>
                  <a:gd name="connsiteX4" fmla="*/ 156873 w 931573"/>
                  <a:gd name="connsiteY4" fmla="*/ 647700 h 2997200"/>
                  <a:gd name="connsiteX5" fmla="*/ 309273 w 931573"/>
                  <a:gd name="connsiteY5" fmla="*/ 0 h 2997200"/>
                  <a:gd name="connsiteX6" fmla="*/ 779173 w 931573"/>
                  <a:gd name="connsiteY6" fmla="*/ 25400 h 2997200"/>
                  <a:gd name="connsiteX7" fmla="*/ 931573 w 931573"/>
                  <a:gd name="connsiteY7" fmla="*/ 63500 h 2997200"/>
                  <a:gd name="connsiteX0" fmla="*/ 261761 w 934861"/>
                  <a:gd name="connsiteY0" fmla="*/ 2997200 h 2997200"/>
                  <a:gd name="connsiteX1" fmla="*/ 39511 w 934861"/>
                  <a:gd name="connsiteY1" fmla="*/ 2727325 h 2997200"/>
                  <a:gd name="connsiteX2" fmla="*/ 7761 w 934861"/>
                  <a:gd name="connsiteY2" fmla="*/ 1943100 h 2997200"/>
                  <a:gd name="connsiteX3" fmla="*/ 147461 w 934861"/>
                  <a:gd name="connsiteY3" fmla="*/ 1066800 h 2997200"/>
                  <a:gd name="connsiteX4" fmla="*/ 160161 w 934861"/>
                  <a:gd name="connsiteY4" fmla="*/ 647700 h 2997200"/>
                  <a:gd name="connsiteX5" fmla="*/ 312561 w 934861"/>
                  <a:gd name="connsiteY5" fmla="*/ 0 h 2997200"/>
                  <a:gd name="connsiteX6" fmla="*/ 782461 w 934861"/>
                  <a:gd name="connsiteY6" fmla="*/ 25400 h 2997200"/>
                  <a:gd name="connsiteX7" fmla="*/ 934861 w 934861"/>
                  <a:gd name="connsiteY7" fmla="*/ 63500 h 2997200"/>
                  <a:gd name="connsiteX0" fmla="*/ 275788 w 948888"/>
                  <a:gd name="connsiteY0" fmla="*/ 2997200 h 2997200"/>
                  <a:gd name="connsiteX1" fmla="*/ 53538 w 948888"/>
                  <a:gd name="connsiteY1" fmla="*/ 2727325 h 2997200"/>
                  <a:gd name="connsiteX2" fmla="*/ 21788 w 948888"/>
                  <a:gd name="connsiteY2" fmla="*/ 1943100 h 2997200"/>
                  <a:gd name="connsiteX3" fmla="*/ 161488 w 948888"/>
                  <a:gd name="connsiteY3" fmla="*/ 1066800 h 2997200"/>
                  <a:gd name="connsiteX4" fmla="*/ 174188 w 948888"/>
                  <a:gd name="connsiteY4" fmla="*/ 647700 h 2997200"/>
                  <a:gd name="connsiteX5" fmla="*/ 326588 w 948888"/>
                  <a:gd name="connsiteY5" fmla="*/ 0 h 2997200"/>
                  <a:gd name="connsiteX6" fmla="*/ 796488 w 948888"/>
                  <a:gd name="connsiteY6" fmla="*/ 25400 h 2997200"/>
                  <a:gd name="connsiteX7" fmla="*/ 948888 w 948888"/>
                  <a:gd name="connsiteY7" fmla="*/ 63500 h 2997200"/>
                  <a:gd name="connsiteX0" fmla="*/ 275788 w 948888"/>
                  <a:gd name="connsiteY0" fmla="*/ 2997200 h 2997200"/>
                  <a:gd name="connsiteX1" fmla="*/ 53538 w 948888"/>
                  <a:gd name="connsiteY1" fmla="*/ 2727325 h 2997200"/>
                  <a:gd name="connsiteX2" fmla="*/ 21788 w 948888"/>
                  <a:gd name="connsiteY2" fmla="*/ 1943100 h 2997200"/>
                  <a:gd name="connsiteX3" fmla="*/ 161488 w 948888"/>
                  <a:gd name="connsiteY3" fmla="*/ 1066800 h 2997200"/>
                  <a:gd name="connsiteX4" fmla="*/ 174188 w 948888"/>
                  <a:gd name="connsiteY4" fmla="*/ 647700 h 2997200"/>
                  <a:gd name="connsiteX5" fmla="*/ 326588 w 948888"/>
                  <a:gd name="connsiteY5" fmla="*/ 0 h 2997200"/>
                  <a:gd name="connsiteX6" fmla="*/ 796488 w 948888"/>
                  <a:gd name="connsiteY6" fmla="*/ 25400 h 2997200"/>
                  <a:gd name="connsiteX7" fmla="*/ 948888 w 948888"/>
                  <a:gd name="connsiteY7" fmla="*/ 63500 h 2997200"/>
                  <a:gd name="connsiteX0" fmla="*/ 275788 w 948888"/>
                  <a:gd name="connsiteY0" fmla="*/ 2997200 h 2997200"/>
                  <a:gd name="connsiteX1" fmla="*/ 53538 w 948888"/>
                  <a:gd name="connsiteY1" fmla="*/ 2727325 h 2997200"/>
                  <a:gd name="connsiteX2" fmla="*/ 21788 w 948888"/>
                  <a:gd name="connsiteY2" fmla="*/ 1943100 h 2997200"/>
                  <a:gd name="connsiteX3" fmla="*/ 161488 w 948888"/>
                  <a:gd name="connsiteY3" fmla="*/ 1066800 h 2997200"/>
                  <a:gd name="connsiteX4" fmla="*/ 174188 w 948888"/>
                  <a:gd name="connsiteY4" fmla="*/ 647700 h 2997200"/>
                  <a:gd name="connsiteX5" fmla="*/ 326588 w 948888"/>
                  <a:gd name="connsiteY5" fmla="*/ 0 h 2997200"/>
                  <a:gd name="connsiteX6" fmla="*/ 796488 w 948888"/>
                  <a:gd name="connsiteY6" fmla="*/ 25400 h 2997200"/>
                  <a:gd name="connsiteX7" fmla="*/ 948888 w 948888"/>
                  <a:gd name="connsiteY7" fmla="*/ 63500 h 2997200"/>
                  <a:gd name="connsiteX0" fmla="*/ 275788 w 948888"/>
                  <a:gd name="connsiteY0" fmla="*/ 3056715 h 3056715"/>
                  <a:gd name="connsiteX1" fmla="*/ 53538 w 948888"/>
                  <a:gd name="connsiteY1" fmla="*/ 2786840 h 3056715"/>
                  <a:gd name="connsiteX2" fmla="*/ 21788 w 948888"/>
                  <a:gd name="connsiteY2" fmla="*/ 2002615 h 3056715"/>
                  <a:gd name="connsiteX3" fmla="*/ 161488 w 948888"/>
                  <a:gd name="connsiteY3" fmla="*/ 1126315 h 3056715"/>
                  <a:gd name="connsiteX4" fmla="*/ 174188 w 948888"/>
                  <a:gd name="connsiteY4" fmla="*/ 707215 h 3056715"/>
                  <a:gd name="connsiteX5" fmla="*/ 326588 w 948888"/>
                  <a:gd name="connsiteY5" fmla="*/ 59515 h 3056715"/>
                  <a:gd name="connsiteX6" fmla="*/ 796488 w 948888"/>
                  <a:gd name="connsiteY6" fmla="*/ 84915 h 3056715"/>
                  <a:gd name="connsiteX7" fmla="*/ 948888 w 948888"/>
                  <a:gd name="connsiteY7" fmla="*/ 123015 h 3056715"/>
                  <a:gd name="connsiteX0" fmla="*/ 275788 w 948888"/>
                  <a:gd name="connsiteY0" fmla="*/ 3002667 h 3002667"/>
                  <a:gd name="connsiteX1" fmla="*/ 53538 w 948888"/>
                  <a:gd name="connsiteY1" fmla="*/ 2732792 h 3002667"/>
                  <a:gd name="connsiteX2" fmla="*/ 21788 w 948888"/>
                  <a:gd name="connsiteY2" fmla="*/ 1948567 h 3002667"/>
                  <a:gd name="connsiteX3" fmla="*/ 161488 w 948888"/>
                  <a:gd name="connsiteY3" fmla="*/ 1072267 h 3002667"/>
                  <a:gd name="connsiteX4" fmla="*/ 174188 w 948888"/>
                  <a:gd name="connsiteY4" fmla="*/ 653167 h 3002667"/>
                  <a:gd name="connsiteX5" fmla="*/ 390088 w 948888"/>
                  <a:gd name="connsiteY5" fmla="*/ 84842 h 3002667"/>
                  <a:gd name="connsiteX6" fmla="*/ 796488 w 948888"/>
                  <a:gd name="connsiteY6" fmla="*/ 30867 h 3002667"/>
                  <a:gd name="connsiteX7" fmla="*/ 948888 w 948888"/>
                  <a:gd name="connsiteY7" fmla="*/ 68967 h 3002667"/>
                  <a:gd name="connsiteX0" fmla="*/ 275788 w 948888"/>
                  <a:gd name="connsiteY0" fmla="*/ 2979365 h 2979365"/>
                  <a:gd name="connsiteX1" fmla="*/ 53538 w 948888"/>
                  <a:gd name="connsiteY1" fmla="*/ 2709490 h 2979365"/>
                  <a:gd name="connsiteX2" fmla="*/ 21788 w 948888"/>
                  <a:gd name="connsiteY2" fmla="*/ 1925265 h 2979365"/>
                  <a:gd name="connsiteX3" fmla="*/ 161488 w 948888"/>
                  <a:gd name="connsiteY3" fmla="*/ 1048965 h 2979365"/>
                  <a:gd name="connsiteX4" fmla="*/ 275788 w 948888"/>
                  <a:gd name="connsiteY4" fmla="*/ 461590 h 2979365"/>
                  <a:gd name="connsiteX5" fmla="*/ 390088 w 948888"/>
                  <a:gd name="connsiteY5" fmla="*/ 61540 h 2979365"/>
                  <a:gd name="connsiteX6" fmla="*/ 796488 w 948888"/>
                  <a:gd name="connsiteY6" fmla="*/ 7565 h 2979365"/>
                  <a:gd name="connsiteX7" fmla="*/ 948888 w 948888"/>
                  <a:gd name="connsiteY7" fmla="*/ 45665 h 2979365"/>
                  <a:gd name="connsiteX0" fmla="*/ 275788 w 948888"/>
                  <a:gd name="connsiteY0" fmla="*/ 2979365 h 2979365"/>
                  <a:gd name="connsiteX1" fmla="*/ 53538 w 948888"/>
                  <a:gd name="connsiteY1" fmla="*/ 2709490 h 2979365"/>
                  <a:gd name="connsiteX2" fmla="*/ 21788 w 948888"/>
                  <a:gd name="connsiteY2" fmla="*/ 1925265 h 2979365"/>
                  <a:gd name="connsiteX3" fmla="*/ 161488 w 948888"/>
                  <a:gd name="connsiteY3" fmla="*/ 1048965 h 2979365"/>
                  <a:gd name="connsiteX4" fmla="*/ 275788 w 948888"/>
                  <a:gd name="connsiteY4" fmla="*/ 461590 h 2979365"/>
                  <a:gd name="connsiteX5" fmla="*/ 390088 w 948888"/>
                  <a:gd name="connsiteY5" fmla="*/ 61540 h 2979365"/>
                  <a:gd name="connsiteX6" fmla="*/ 796488 w 948888"/>
                  <a:gd name="connsiteY6" fmla="*/ 7565 h 2979365"/>
                  <a:gd name="connsiteX7" fmla="*/ 948888 w 948888"/>
                  <a:gd name="connsiteY7" fmla="*/ 45665 h 297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8888" h="2979365">
                    <a:moveTo>
                      <a:pt x="275788" y="2979365"/>
                    </a:moveTo>
                    <a:cubicBezTo>
                      <a:pt x="208055" y="2924332"/>
                      <a:pt x="95871" y="2885173"/>
                      <a:pt x="53538" y="2709490"/>
                    </a:cubicBezTo>
                    <a:cubicBezTo>
                      <a:pt x="11205" y="2533807"/>
                      <a:pt x="-24590" y="2216181"/>
                      <a:pt x="21788" y="1925265"/>
                    </a:cubicBezTo>
                    <a:cubicBezTo>
                      <a:pt x="68355" y="1633165"/>
                      <a:pt x="145769" y="1296057"/>
                      <a:pt x="161488" y="1048965"/>
                    </a:cubicBezTo>
                    <a:cubicBezTo>
                      <a:pt x="178421" y="782794"/>
                      <a:pt x="237688" y="626161"/>
                      <a:pt x="275788" y="461590"/>
                    </a:cubicBezTo>
                    <a:cubicBezTo>
                      <a:pt x="313888" y="297019"/>
                      <a:pt x="303305" y="137211"/>
                      <a:pt x="390088" y="61540"/>
                    </a:cubicBezTo>
                    <a:cubicBezTo>
                      <a:pt x="476871" y="-14131"/>
                      <a:pt x="692771" y="-3018"/>
                      <a:pt x="796488" y="7565"/>
                    </a:cubicBezTo>
                    <a:lnTo>
                      <a:pt x="948888" y="45665"/>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grpSp>
        <p:sp>
          <p:nvSpPr>
            <p:cNvPr id="6" name="Freeform 5"/>
            <p:cNvSpPr/>
            <p:nvPr/>
          </p:nvSpPr>
          <p:spPr>
            <a:xfrm>
              <a:off x="2613660" y="5173980"/>
              <a:ext cx="2788920" cy="830580"/>
            </a:xfrm>
            <a:custGeom>
              <a:avLst/>
              <a:gdLst>
                <a:gd name="connsiteX0" fmla="*/ 0 w 2788920"/>
                <a:gd name="connsiteY0" fmla="*/ 830580 h 830580"/>
                <a:gd name="connsiteX1" fmla="*/ 205740 w 2788920"/>
                <a:gd name="connsiteY1" fmla="*/ 792480 h 830580"/>
                <a:gd name="connsiteX2" fmla="*/ 533400 w 2788920"/>
                <a:gd name="connsiteY2" fmla="*/ 480060 h 830580"/>
                <a:gd name="connsiteX3" fmla="*/ 716280 w 2788920"/>
                <a:gd name="connsiteY3" fmla="*/ 495300 h 830580"/>
                <a:gd name="connsiteX4" fmla="*/ 845820 w 2788920"/>
                <a:gd name="connsiteY4" fmla="*/ 434340 h 830580"/>
                <a:gd name="connsiteX5" fmla="*/ 1310640 w 2788920"/>
                <a:gd name="connsiteY5" fmla="*/ 373380 h 830580"/>
                <a:gd name="connsiteX6" fmla="*/ 1569720 w 2788920"/>
                <a:gd name="connsiteY6" fmla="*/ 220980 h 830580"/>
                <a:gd name="connsiteX7" fmla="*/ 1699260 w 2788920"/>
                <a:gd name="connsiteY7" fmla="*/ 99060 h 830580"/>
                <a:gd name="connsiteX8" fmla="*/ 1920240 w 2788920"/>
                <a:gd name="connsiteY8" fmla="*/ 22860 h 830580"/>
                <a:gd name="connsiteX9" fmla="*/ 2377440 w 2788920"/>
                <a:gd name="connsiteY9" fmla="*/ 0 h 830580"/>
                <a:gd name="connsiteX10" fmla="*/ 2788920 w 2788920"/>
                <a:gd name="connsiteY10" fmla="*/ 76200 h 830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88920" h="830580">
                  <a:moveTo>
                    <a:pt x="0" y="830580"/>
                  </a:moveTo>
                  <a:lnTo>
                    <a:pt x="205740" y="792480"/>
                  </a:lnTo>
                  <a:lnTo>
                    <a:pt x="533400" y="480060"/>
                  </a:lnTo>
                  <a:lnTo>
                    <a:pt x="716280" y="495300"/>
                  </a:lnTo>
                  <a:lnTo>
                    <a:pt x="845820" y="434340"/>
                  </a:lnTo>
                  <a:lnTo>
                    <a:pt x="1310640" y="373380"/>
                  </a:lnTo>
                  <a:lnTo>
                    <a:pt x="1569720" y="220980"/>
                  </a:lnTo>
                  <a:lnTo>
                    <a:pt x="1699260" y="99060"/>
                  </a:lnTo>
                  <a:lnTo>
                    <a:pt x="1920240" y="22860"/>
                  </a:lnTo>
                  <a:lnTo>
                    <a:pt x="2377440" y="0"/>
                  </a:lnTo>
                  <a:lnTo>
                    <a:pt x="2788920" y="76200"/>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grpSp>
      <p:pic>
        <p:nvPicPr>
          <p:cNvPr id="13" name="Picture 12" descr="A picture containing text, map&#10;&#10;Description automatically generated">
            <a:extLst>
              <a:ext uri="{FF2B5EF4-FFF2-40B4-BE49-F238E27FC236}">
                <a16:creationId xmlns:a16="http://schemas.microsoft.com/office/drawing/2014/main" id="{EA088AFE-3F84-4B96-A54F-D14A579327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0584"/>
            <a:ext cx="9144000" cy="6656832"/>
          </a:xfrm>
          <a:prstGeom prst="rect">
            <a:avLst/>
          </a:prstGeom>
        </p:spPr>
      </p:pic>
      <p:sp>
        <p:nvSpPr>
          <p:cNvPr id="2" name="Text Placeholder 1"/>
          <p:cNvSpPr>
            <a:spLocks noGrp="1"/>
          </p:cNvSpPr>
          <p:nvPr>
            <p:ph type="body" sz="quarter" idx="10"/>
          </p:nvPr>
        </p:nvSpPr>
        <p:spPr/>
        <p:txBody>
          <a:bodyPr/>
          <a:lstStyle/>
          <a:p>
            <a:r>
              <a:rPr lang="en-US" dirty="0"/>
              <a:t>Map of David’s route as he fled from Jerusalem to Mahanaim</a:t>
            </a:r>
          </a:p>
        </p:txBody>
      </p:sp>
      <p:sp>
        <p:nvSpPr>
          <p:cNvPr id="3" name="Text Placeholder 2"/>
          <p:cNvSpPr>
            <a:spLocks noGrp="1"/>
          </p:cNvSpPr>
          <p:nvPr>
            <p:ph type="body" sz="quarter" idx="12"/>
          </p:nvPr>
        </p:nvSpPr>
        <p:spPr/>
        <p:txBody>
          <a:bodyPr/>
          <a:lstStyle/>
          <a:p>
            <a:r>
              <a:rPr lang="en-US" dirty="0"/>
              <a:t>19:9</a:t>
            </a:r>
          </a:p>
        </p:txBody>
      </p:sp>
      <p:sp>
        <p:nvSpPr>
          <p:cNvPr id="4" name="Title 3"/>
          <p:cNvSpPr>
            <a:spLocks noGrp="1"/>
          </p:cNvSpPr>
          <p:nvPr>
            <p:ph type="title"/>
          </p:nvPr>
        </p:nvSpPr>
        <p:spPr/>
        <p:txBody>
          <a:bodyPr/>
          <a:lstStyle/>
          <a:p>
            <a:r>
              <a:rPr lang="en-US" dirty="0"/>
              <a:t>But he has fled out of the land from Absalom</a:t>
            </a:r>
          </a:p>
        </p:txBody>
      </p:sp>
    </p:spTree>
    <p:extLst>
      <p:ext uri="{BB962C8B-B14F-4D97-AF65-F5344CB8AC3E}">
        <p14:creationId xmlns:p14="http://schemas.microsoft.com/office/powerpoint/2010/main" val="41161629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mountain&#10;&#10;Description automatically generated">
            <a:extLst>
              <a:ext uri="{FF2B5EF4-FFF2-40B4-BE49-F238E27FC236}">
                <a16:creationId xmlns:a16="http://schemas.microsoft.com/office/drawing/2014/main" id="{17C86BEF-C526-40F7-8C5C-A724A931A1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180"/>
            <a:ext cx="9144000" cy="6263640"/>
          </a:xfrm>
          <a:prstGeom prst="rect">
            <a:avLst/>
          </a:prstGeom>
        </p:spPr>
      </p:pic>
      <p:sp>
        <p:nvSpPr>
          <p:cNvPr id="2" name="Text Placeholder 1"/>
          <p:cNvSpPr>
            <a:spLocks noGrp="1"/>
          </p:cNvSpPr>
          <p:nvPr>
            <p:ph type="body" sz="quarter" idx="10"/>
          </p:nvPr>
        </p:nvSpPr>
        <p:spPr/>
        <p:txBody>
          <a:bodyPr/>
          <a:lstStyle/>
          <a:p>
            <a:r>
              <a:rPr lang="en-US" dirty="0"/>
              <a:t>Jabbok River and Mahanaim (aerial view from the west)</a:t>
            </a:r>
          </a:p>
        </p:txBody>
      </p:sp>
      <p:sp>
        <p:nvSpPr>
          <p:cNvPr id="3" name="Text Placeholder 2"/>
          <p:cNvSpPr>
            <a:spLocks noGrp="1"/>
          </p:cNvSpPr>
          <p:nvPr>
            <p:ph type="body" sz="quarter" idx="12"/>
          </p:nvPr>
        </p:nvSpPr>
        <p:spPr/>
        <p:txBody>
          <a:bodyPr/>
          <a:lstStyle/>
          <a:p>
            <a:r>
              <a:rPr lang="en-US" dirty="0"/>
              <a:t>19:9</a:t>
            </a:r>
          </a:p>
        </p:txBody>
      </p:sp>
      <p:sp>
        <p:nvSpPr>
          <p:cNvPr id="4" name="Title 3"/>
          <p:cNvSpPr>
            <a:spLocks noGrp="1"/>
          </p:cNvSpPr>
          <p:nvPr>
            <p:ph type="title"/>
          </p:nvPr>
        </p:nvSpPr>
        <p:spPr/>
        <p:txBody>
          <a:bodyPr/>
          <a:lstStyle/>
          <a:p>
            <a:r>
              <a:rPr lang="en-US" dirty="0"/>
              <a:t>But he has fled out of the land from Absalom</a:t>
            </a:r>
          </a:p>
        </p:txBody>
      </p:sp>
    </p:spTree>
    <p:extLst>
      <p:ext uri="{BB962C8B-B14F-4D97-AF65-F5344CB8AC3E}">
        <p14:creationId xmlns:p14="http://schemas.microsoft.com/office/powerpoint/2010/main" val="819116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standing in front of a crowd&#10;&#10;Description automatically generated">
            <a:extLst>
              <a:ext uri="{FF2B5EF4-FFF2-40B4-BE49-F238E27FC236}">
                <a16:creationId xmlns:a16="http://schemas.microsoft.com/office/drawing/2014/main" id="{397DCD2C-E23A-4653-9AEB-6A1AF75EF8A7}"/>
              </a:ext>
            </a:extLst>
          </p:cNvPr>
          <p:cNvPicPr>
            <a:picLocks noChangeAspect="1"/>
          </p:cNvPicPr>
          <p:nvPr/>
        </p:nvPicPr>
        <p:blipFill rotWithShape="1">
          <a:blip r:embed="rId3">
            <a:extLst>
              <a:ext uri="{28A0092B-C50C-407E-A947-70E740481C1C}">
                <a14:useLocalDpi xmlns:a14="http://schemas.microsoft.com/office/drawing/2010/main" val="0"/>
              </a:ext>
            </a:extLst>
          </a:blip>
          <a:srcRect t="4634" b="25863"/>
          <a:stretch/>
        </p:blipFill>
        <p:spPr>
          <a:xfrm>
            <a:off x="-12647" y="-2"/>
            <a:ext cx="9156647" cy="6858002"/>
          </a:xfrm>
          <a:prstGeom prst="rect">
            <a:avLst/>
          </a:prstGeom>
        </p:spPr>
      </p:pic>
      <p:sp>
        <p:nvSpPr>
          <p:cNvPr id="2" name="Text Placeholder 1"/>
          <p:cNvSpPr>
            <a:spLocks noGrp="1"/>
          </p:cNvSpPr>
          <p:nvPr>
            <p:ph type="body" sz="quarter" idx="10"/>
          </p:nvPr>
        </p:nvSpPr>
        <p:spPr/>
        <p:txBody>
          <a:bodyPr/>
          <a:lstStyle/>
          <a:p>
            <a:r>
              <a:rPr lang="en-US" dirty="0"/>
              <a:t>Crowds at the funeral of King Hussein in Jerusalem, 1931</a:t>
            </a:r>
          </a:p>
        </p:txBody>
      </p:sp>
      <p:sp>
        <p:nvSpPr>
          <p:cNvPr id="3" name="Text Placeholder 2"/>
          <p:cNvSpPr>
            <a:spLocks noGrp="1"/>
          </p:cNvSpPr>
          <p:nvPr>
            <p:ph type="body" sz="quarter" idx="12"/>
          </p:nvPr>
        </p:nvSpPr>
        <p:spPr/>
        <p:txBody>
          <a:bodyPr/>
          <a:lstStyle/>
          <a:p>
            <a:r>
              <a:rPr lang="en-US"/>
              <a:t>19:2</a:t>
            </a:r>
            <a:endParaRPr lang="en-US" dirty="0"/>
          </a:p>
        </p:txBody>
      </p:sp>
      <p:sp>
        <p:nvSpPr>
          <p:cNvPr id="4" name="Title 3"/>
          <p:cNvSpPr>
            <a:spLocks noGrp="1"/>
          </p:cNvSpPr>
          <p:nvPr>
            <p:ph type="title"/>
          </p:nvPr>
        </p:nvSpPr>
        <p:spPr/>
        <p:txBody>
          <a:bodyPr/>
          <a:lstStyle/>
          <a:p>
            <a:r>
              <a:rPr lang="en-US" dirty="0"/>
              <a:t>The victory that day was turned into mourning for all the people</a:t>
            </a:r>
          </a:p>
        </p:txBody>
      </p:sp>
    </p:spTree>
    <p:extLst>
      <p:ext uri="{BB962C8B-B14F-4D97-AF65-F5344CB8AC3E}">
        <p14:creationId xmlns:p14="http://schemas.microsoft.com/office/powerpoint/2010/main" val="10198855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mountain&#10;&#10;Description automatically generated">
            <a:extLst>
              <a:ext uri="{FF2B5EF4-FFF2-40B4-BE49-F238E27FC236}">
                <a16:creationId xmlns:a16="http://schemas.microsoft.com/office/drawing/2014/main" id="{DA0BFFFD-DBB1-4CBD-99F1-EAB36AEBB2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180"/>
            <a:ext cx="9144000" cy="6263640"/>
          </a:xfrm>
          <a:prstGeom prst="rect">
            <a:avLst/>
          </a:prstGeom>
        </p:spPr>
      </p:pic>
      <p:sp>
        <p:nvSpPr>
          <p:cNvPr id="2" name="Text Placeholder 1"/>
          <p:cNvSpPr>
            <a:spLocks noGrp="1"/>
          </p:cNvSpPr>
          <p:nvPr>
            <p:ph type="body" sz="quarter" idx="10"/>
          </p:nvPr>
        </p:nvSpPr>
        <p:spPr/>
        <p:txBody>
          <a:bodyPr/>
          <a:lstStyle/>
          <a:p>
            <a:r>
              <a:rPr lang="en-US" dirty="0"/>
              <a:t>Jabbok River and Mahanaim (aerial view from the west)</a:t>
            </a:r>
          </a:p>
        </p:txBody>
      </p:sp>
      <p:sp>
        <p:nvSpPr>
          <p:cNvPr id="3" name="Text Placeholder 2"/>
          <p:cNvSpPr>
            <a:spLocks noGrp="1"/>
          </p:cNvSpPr>
          <p:nvPr>
            <p:ph type="body" sz="quarter" idx="12"/>
          </p:nvPr>
        </p:nvSpPr>
        <p:spPr/>
        <p:txBody>
          <a:bodyPr/>
          <a:lstStyle/>
          <a:p>
            <a:r>
              <a:rPr lang="en-US" dirty="0"/>
              <a:t>19:9</a:t>
            </a:r>
          </a:p>
        </p:txBody>
      </p:sp>
      <p:sp>
        <p:nvSpPr>
          <p:cNvPr id="4" name="Title 3"/>
          <p:cNvSpPr>
            <a:spLocks noGrp="1"/>
          </p:cNvSpPr>
          <p:nvPr>
            <p:ph type="title"/>
          </p:nvPr>
        </p:nvSpPr>
        <p:spPr/>
        <p:txBody>
          <a:bodyPr/>
          <a:lstStyle/>
          <a:p>
            <a:r>
              <a:rPr lang="en-US" dirty="0"/>
              <a:t>But he has fled out of the land from Absalom</a:t>
            </a:r>
          </a:p>
        </p:txBody>
      </p:sp>
      <p:sp>
        <p:nvSpPr>
          <p:cNvPr id="8" name="Text Box 16"/>
          <p:cNvSpPr txBox="1">
            <a:spLocks noChangeArrowheads="1"/>
          </p:cNvSpPr>
          <p:nvPr/>
        </p:nvSpPr>
        <p:spPr bwMode="auto">
          <a:xfrm>
            <a:off x="6339063" y="1622044"/>
            <a:ext cx="1341208"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Penuel 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Mahanaim</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9" name="Line 9"/>
          <p:cNvSpPr>
            <a:spLocks noChangeShapeType="1"/>
          </p:cNvSpPr>
          <p:nvPr/>
        </p:nvSpPr>
        <p:spPr bwMode="auto">
          <a:xfrm>
            <a:off x="5041900" y="1702816"/>
            <a:ext cx="457200" cy="1219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Text Box 16"/>
          <p:cNvSpPr txBox="1">
            <a:spLocks noChangeArrowheads="1"/>
          </p:cNvSpPr>
          <p:nvPr/>
        </p:nvSpPr>
        <p:spPr bwMode="auto">
          <a:xfrm>
            <a:off x="4127500" y="1321816"/>
            <a:ext cx="149712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Jabbok</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River</a:t>
            </a:r>
          </a:p>
        </p:txBody>
      </p:sp>
      <p:sp>
        <p:nvSpPr>
          <p:cNvPr id="11" name="Line 9"/>
          <p:cNvSpPr>
            <a:spLocks noChangeShapeType="1"/>
          </p:cNvSpPr>
          <p:nvPr/>
        </p:nvSpPr>
        <p:spPr bwMode="auto">
          <a:xfrm>
            <a:off x="5041900" y="1702816"/>
            <a:ext cx="838200" cy="5715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Oval 11"/>
          <p:cNvSpPr/>
          <p:nvPr/>
        </p:nvSpPr>
        <p:spPr>
          <a:xfrm>
            <a:off x="6110463" y="2274316"/>
            <a:ext cx="344424"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3" name="Line 9"/>
          <p:cNvSpPr>
            <a:spLocks noChangeShapeType="1"/>
          </p:cNvSpPr>
          <p:nvPr/>
        </p:nvSpPr>
        <p:spPr bwMode="auto">
          <a:xfrm flipH="1">
            <a:off x="415289" y="5128670"/>
            <a:ext cx="1293517" cy="31429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4" name="Text Box 16"/>
          <p:cNvSpPr txBox="1">
            <a:spLocks noChangeArrowheads="1"/>
          </p:cNvSpPr>
          <p:nvPr/>
        </p:nvSpPr>
        <p:spPr bwMode="auto">
          <a:xfrm>
            <a:off x="1708807" y="4928616"/>
            <a:ext cx="146706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Jordan River</a:t>
            </a:r>
          </a:p>
        </p:txBody>
      </p:sp>
      <p:sp>
        <p:nvSpPr>
          <p:cNvPr id="15" name="Line 9"/>
          <p:cNvSpPr>
            <a:spLocks noChangeShapeType="1"/>
          </p:cNvSpPr>
          <p:nvPr/>
        </p:nvSpPr>
        <p:spPr bwMode="auto">
          <a:xfrm>
            <a:off x="3078480" y="5285817"/>
            <a:ext cx="1283061" cy="111955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3393818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12097" b="18263"/>
          <a:stretch/>
        </p:blipFill>
        <p:spPr>
          <a:xfrm>
            <a:off x="839724" y="-1"/>
            <a:ext cx="7464552" cy="6858001"/>
          </a:xfrm>
          <a:prstGeom prst="rect">
            <a:avLst/>
          </a:prstGeom>
        </p:spPr>
      </p:pic>
      <p:sp>
        <p:nvSpPr>
          <p:cNvPr id="2" name="Text Placeholder 1"/>
          <p:cNvSpPr>
            <a:spLocks noGrp="1"/>
          </p:cNvSpPr>
          <p:nvPr>
            <p:ph type="body" sz="quarter" idx="10"/>
          </p:nvPr>
        </p:nvSpPr>
        <p:spPr/>
        <p:txBody>
          <a:bodyPr/>
          <a:lstStyle/>
          <a:p>
            <a:r>
              <a:rPr lang="en-US" dirty="0"/>
              <a:t>Shepherd anointing a sheep with oil</a:t>
            </a:r>
          </a:p>
        </p:txBody>
      </p:sp>
      <p:sp>
        <p:nvSpPr>
          <p:cNvPr id="3" name="Text Placeholder 2"/>
          <p:cNvSpPr>
            <a:spLocks noGrp="1"/>
          </p:cNvSpPr>
          <p:nvPr>
            <p:ph type="body" sz="quarter" idx="12"/>
          </p:nvPr>
        </p:nvSpPr>
        <p:spPr/>
        <p:txBody>
          <a:bodyPr/>
          <a:lstStyle/>
          <a:p>
            <a:r>
              <a:rPr lang="en-US"/>
              <a:t>19:10</a:t>
            </a:r>
          </a:p>
        </p:txBody>
      </p:sp>
      <p:sp>
        <p:nvSpPr>
          <p:cNvPr id="4" name="Title 3"/>
          <p:cNvSpPr>
            <a:spLocks noGrp="1"/>
          </p:cNvSpPr>
          <p:nvPr>
            <p:ph type="title"/>
          </p:nvPr>
        </p:nvSpPr>
        <p:spPr/>
        <p:txBody>
          <a:bodyPr/>
          <a:lstStyle/>
          <a:p>
            <a:r>
              <a:rPr lang="en-US" dirty="0"/>
              <a:t>But Absalom, whom we anointed over us, has died in battle</a:t>
            </a:r>
          </a:p>
        </p:txBody>
      </p:sp>
    </p:spTree>
    <p:extLst>
      <p:ext uri="{BB962C8B-B14F-4D97-AF65-F5344CB8AC3E}">
        <p14:creationId xmlns:p14="http://schemas.microsoft.com/office/powerpoint/2010/main" val="7442539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2 HVHL\47 Early 20th Century History\1917 World War I\Soldier's grave, Jerusalem, Lieutenant Worthington, mat115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275"/>
            <a:ext cx="9144000" cy="67754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Soldier’s grave in Jerusalem, circa 1917</a:t>
            </a:r>
          </a:p>
        </p:txBody>
      </p:sp>
      <p:sp>
        <p:nvSpPr>
          <p:cNvPr id="3" name="Text Placeholder 2"/>
          <p:cNvSpPr>
            <a:spLocks noGrp="1"/>
          </p:cNvSpPr>
          <p:nvPr>
            <p:ph type="body" sz="quarter" idx="12"/>
          </p:nvPr>
        </p:nvSpPr>
        <p:spPr/>
        <p:txBody>
          <a:bodyPr/>
          <a:lstStyle/>
          <a:p>
            <a:r>
              <a:rPr lang="en-US" dirty="0"/>
              <a:t>19:10</a:t>
            </a:r>
          </a:p>
        </p:txBody>
      </p:sp>
      <p:sp>
        <p:nvSpPr>
          <p:cNvPr id="4" name="Title 3"/>
          <p:cNvSpPr>
            <a:spLocks noGrp="1"/>
          </p:cNvSpPr>
          <p:nvPr>
            <p:ph type="title"/>
          </p:nvPr>
        </p:nvSpPr>
        <p:spPr/>
        <p:txBody>
          <a:bodyPr/>
          <a:lstStyle/>
          <a:p>
            <a:r>
              <a:rPr lang="en-US" dirty="0"/>
              <a:t>But Absalom, whom we anointed over us, has died in battle</a:t>
            </a:r>
          </a:p>
        </p:txBody>
      </p:sp>
    </p:spTree>
    <p:extLst>
      <p:ext uri="{BB962C8B-B14F-4D97-AF65-F5344CB8AC3E}">
        <p14:creationId xmlns:p14="http://schemas.microsoft.com/office/powerpoint/2010/main" val="5803749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amaritan high priest and son, bwb041800102-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Samaritan high priest and his son on Mount Gerizim</a:t>
            </a:r>
          </a:p>
        </p:txBody>
      </p:sp>
      <p:sp>
        <p:nvSpPr>
          <p:cNvPr id="3" name="Text Placeholder 2"/>
          <p:cNvSpPr>
            <a:spLocks noGrp="1"/>
          </p:cNvSpPr>
          <p:nvPr>
            <p:ph type="body" sz="quarter" idx="12"/>
          </p:nvPr>
        </p:nvSpPr>
        <p:spPr/>
        <p:txBody>
          <a:bodyPr/>
          <a:lstStyle/>
          <a:p>
            <a:r>
              <a:rPr lang="en-US" dirty="0"/>
              <a:t>19:11</a:t>
            </a:r>
          </a:p>
        </p:txBody>
      </p:sp>
      <p:sp>
        <p:nvSpPr>
          <p:cNvPr id="4" name="Title 3"/>
          <p:cNvSpPr>
            <a:spLocks noGrp="1"/>
          </p:cNvSpPr>
          <p:nvPr>
            <p:ph type="title"/>
          </p:nvPr>
        </p:nvSpPr>
        <p:spPr/>
        <p:txBody>
          <a:bodyPr/>
          <a:lstStyle/>
          <a:p>
            <a:r>
              <a:rPr lang="en-US" dirty="0"/>
              <a:t>Then King David sent to Zadok and Abiathar the priests</a:t>
            </a:r>
          </a:p>
        </p:txBody>
      </p:sp>
    </p:spTree>
    <p:extLst>
      <p:ext uri="{BB962C8B-B14F-4D97-AF65-F5344CB8AC3E}">
        <p14:creationId xmlns:p14="http://schemas.microsoft.com/office/powerpoint/2010/main" val="19792511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abernacle model high priest, tb0228047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Model of the high priest in the tabernacle</a:t>
            </a:r>
          </a:p>
        </p:txBody>
      </p:sp>
      <p:sp>
        <p:nvSpPr>
          <p:cNvPr id="3" name="Text Placeholder 2"/>
          <p:cNvSpPr>
            <a:spLocks noGrp="1"/>
          </p:cNvSpPr>
          <p:nvPr>
            <p:ph type="body" sz="quarter" idx="12"/>
          </p:nvPr>
        </p:nvSpPr>
        <p:spPr/>
        <p:txBody>
          <a:bodyPr/>
          <a:lstStyle/>
          <a:p>
            <a:r>
              <a:rPr lang="en-US" dirty="0"/>
              <a:t>19:11</a:t>
            </a:r>
          </a:p>
        </p:txBody>
      </p:sp>
      <p:sp>
        <p:nvSpPr>
          <p:cNvPr id="4" name="Title 3"/>
          <p:cNvSpPr>
            <a:spLocks noGrp="1"/>
          </p:cNvSpPr>
          <p:nvPr>
            <p:ph type="title"/>
          </p:nvPr>
        </p:nvSpPr>
        <p:spPr/>
        <p:txBody>
          <a:bodyPr/>
          <a:lstStyle/>
          <a:p>
            <a:r>
              <a:rPr lang="en-US" dirty="0"/>
              <a:t>Then King David sent to Zadok and Abiathar the priests</a:t>
            </a:r>
          </a:p>
        </p:txBody>
      </p:sp>
    </p:spTree>
    <p:extLst>
      <p:ext uri="{BB962C8B-B14F-4D97-AF65-F5344CB8AC3E}">
        <p14:creationId xmlns:p14="http://schemas.microsoft.com/office/powerpoint/2010/main" val="17577117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Elders gathered for the Samaritan Passover on Mount Gerizim</a:t>
            </a:r>
          </a:p>
        </p:txBody>
      </p:sp>
      <p:sp>
        <p:nvSpPr>
          <p:cNvPr id="3" name="Text Placeholder 2"/>
          <p:cNvSpPr>
            <a:spLocks noGrp="1"/>
          </p:cNvSpPr>
          <p:nvPr>
            <p:ph type="body" sz="quarter" idx="12"/>
          </p:nvPr>
        </p:nvSpPr>
        <p:spPr/>
        <p:txBody>
          <a:bodyPr/>
          <a:lstStyle/>
          <a:p>
            <a:r>
              <a:rPr lang="en-US"/>
              <a:t>19:11</a:t>
            </a:r>
          </a:p>
        </p:txBody>
      </p:sp>
      <p:sp>
        <p:nvSpPr>
          <p:cNvPr id="4" name="Title 3"/>
          <p:cNvSpPr>
            <a:spLocks noGrp="1"/>
          </p:cNvSpPr>
          <p:nvPr>
            <p:ph type="title"/>
          </p:nvPr>
        </p:nvSpPr>
        <p:spPr/>
        <p:txBody>
          <a:bodyPr/>
          <a:lstStyle/>
          <a:p>
            <a:r>
              <a:rPr lang="en-US" dirty="0"/>
              <a:t>He said, “Ask the elders of Judah, ‘Why are you the last to bring the king back to his house?’”</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68247"/>
            <a:ext cx="9144000" cy="6121506"/>
          </a:xfrm>
          <a:prstGeom prst="rect">
            <a:avLst/>
          </a:prstGeom>
        </p:spPr>
      </p:pic>
    </p:spTree>
    <p:extLst>
      <p:ext uri="{BB962C8B-B14F-4D97-AF65-F5344CB8AC3E}">
        <p14:creationId xmlns:p14="http://schemas.microsoft.com/office/powerpoint/2010/main" val="1933590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“Judah Street” and “Bethlehem Street” signs in Jerusalem</a:t>
            </a:r>
          </a:p>
        </p:txBody>
      </p:sp>
      <p:sp>
        <p:nvSpPr>
          <p:cNvPr id="3" name="Text Placeholder 2"/>
          <p:cNvSpPr>
            <a:spLocks noGrp="1"/>
          </p:cNvSpPr>
          <p:nvPr>
            <p:ph type="body" sz="quarter" idx="12"/>
          </p:nvPr>
        </p:nvSpPr>
        <p:spPr/>
        <p:txBody>
          <a:bodyPr/>
          <a:lstStyle/>
          <a:p>
            <a:r>
              <a:rPr lang="en-US"/>
              <a:t>19:12</a:t>
            </a:r>
          </a:p>
        </p:txBody>
      </p:sp>
      <p:sp>
        <p:nvSpPr>
          <p:cNvPr id="4" name="Title 3"/>
          <p:cNvSpPr>
            <a:spLocks noGrp="1"/>
          </p:cNvSpPr>
          <p:nvPr>
            <p:ph type="title"/>
          </p:nvPr>
        </p:nvSpPr>
        <p:spPr/>
        <p:txBody>
          <a:bodyPr/>
          <a:lstStyle/>
          <a:p>
            <a:r>
              <a:rPr lang="en-US" dirty="0"/>
              <a:t>You are my brothers, my bone and flesh. So why are you the last to bring back the king?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9417431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02 HVHL\48 People of Palestine\Druze\Druze men, mat06332.jpg"/>
          <p:cNvPicPr>
            <a:picLocks noChangeAspect="1" noChangeArrowheads="1"/>
          </p:cNvPicPr>
          <p:nvPr/>
        </p:nvPicPr>
        <p:blipFill rotWithShape="1">
          <a:blip r:embed="rId3">
            <a:extLst>
              <a:ext uri="{28A0092B-C50C-407E-A947-70E740481C1C}">
                <a14:useLocalDpi xmlns:a14="http://schemas.microsoft.com/office/drawing/2010/main" val="0"/>
              </a:ext>
            </a:extLst>
          </a:blip>
          <a:srcRect t="19266" b="9148"/>
          <a:stretch/>
        </p:blipFill>
        <p:spPr bwMode="auto">
          <a:xfrm>
            <a:off x="0" y="0"/>
            <a:ext cx="9144000" cy="669340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Men of the Druze community</a:t>
            </a:r>
          </a:p>
        </p:txBody>
      </p:sp>
      <p:sp>
        <p:nvSpPr>
          <p:cNvPr id="3" name="Text Placeholder 2"/>
          <p:cNvSpPr>
            <a:spLocks noGrp="1"/>
          </p:cNvSpPr>
          <p:nvPr>
            <p:ph type="body" sz="quarter" idx="12"/>
          </p:nvPr>
        </p:nvSpPr>
        <p:spPr/>
        <p:txBody>
          <a:bodyPr/>
          <a:lstStyle/>
          <a:p>
            <a:r>
              <a:rPr lang="en-US"/>
              <a:t>19:12</a:t>
            </a:r>
          </a:p>
        </p:txBody>
      </p:sp>
      <p:sp>
        <p:nvSpPr>
          <p:cNvPr id="4" name="Title 3"/>
          <p:cNvSpPr>
            <a:spLocks noGrp="1"/>
          </p:cNvSpPr>
          <p:nvPr>
            <p:ph type="title"/>
          </p:nvPr>
        </p:nvSpPr>
        <p:spPr/>
        <p:txBody>
          <a:bodyPr/>
          <a:lstStyle/>
          <a:p>
            <a:r>
              <a:rPr lang="en-US" dirty="0"/>
              <a:t>You are my brothers, my bone and flesh. So why are you the last to bring back the king?</a:t>
            </a:r>
          </a:p>
        </p:txBody>
      </p:sp>
    </p:spTree>
    <p:extLst>
      <p:ext uri="{BB962C8B-B14F-4D97-AF65-F5344CB8AC3E}">
        <p14:creationId xmlns:p14="http://schemas.microsoft.com/office/powerpoint/2010/main" val="958985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stone wall&#10;&#10;Description automatically generated">
            <a:extLst>
              <a:ext uri="{FF2B5EF4-FFF2-40B4-BE49-F238E27FC236}">
                <a16:creationId xmlns:a16="http://schemas.microsoft.com/office/drawing/2014/main" id="{8455E469-D515-4B19-8411-93E1730B82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2588"/>
            <a:ext cx="9144000" cy="6592824"/>
          </a:xfrm>
          <a:prstGeom prst="rect">
            <a:avLst/>
          </a:prstGeom>
        </p:spPr>
      </p:pic>
      <p:sp>
        <p:nvSpPr>
          <p:cNvPr id="2" name="Text Placeholder 1"/>
          <p:cNvSpPr>
            <a:spLocks noGrp="1"/>
          </p:cNvSpPr>
          <p:nvPr>
            <p:ph type="body" sz="quarter" idx="10"/>
          </p:nvPr>
        </p:nvSpPr>
        <p:spPr/>
        <p:txBody>
          <a:bodyPr/>
          <a:lstStyle/>
          <a:p>
            <a:r>
              <a:rPr lang="en-US" dirty="0"/>
              <a:t>Stele of the troop commander </a:t>
            </a:r>
            <a:r>
              <a:rPr lang="en-US" dirty="0" err="1"/>
              <a:t>Ipparshidu</a:t>
            </a:r>
            <a:r>
              <a:rPr lang="en-US" dirty="0"/>
              <a:t>, from Assur, 1083 BC</a:t>
            </a:r>
          </a:p>
        </p:txBody>
      </p:sp>
      <p:sp>
        <p:nvSpPr>
          <p:cNvPr id="3" name="Text Placeholder 2"/>
          <p:cNvSpPr>
            <a:spLocks noGrp="1"/>
          </p:cNvSpPr>
          <p:nvPr>
            <p:ph type="body" sz="quarter" idx="12"/>
          </p:nvPr>
        </p:nvSpPr>
        <p:spPr/>
        <p:txBody>
          <a:bodyPr/>
          <a:lstStyle/>
          <a:p>
            <a:r>
              <a:rPr lang="en-US" dirty="0"/>
              <a:t>19:13</a:t>
            </a:r>
          </a:p>
        </p:txBody>
      </p:sp>
      <p:sp>
        <p:nvSpPr>
          <p:cNvPr id="4" name="Title 3"/>
          <p:cNvSpPr>
            <a:spLocks noGrp="1"/>
          </p:cNvSpPr>
          <p:nvPr>
            <p:ph type="title"/>
          </p:nvPr>
        </p:nvSpPr>
        <p:spPr/>
        <p:txBody>
          <a:bodyPr/>
          <a:lstStyle/>
          <a:p>
            <a:r>
              <a:rPr lang="en-US" dirty="0"/>
              <a:t>Say to </a:t>
            </a:r>
            <a:r>
              <a:rPr lang="en-US" dirty="0" err="1"/>
              <a:t>Amasa</a:t>
            </a:r>
            <a:r>
              <a:rPr lang="en-US" dirty="0"/>
              <a:t> . . . “God do so to me and more also if you are not commander in place of Joab”</a:t>
            </a:r>
          </a:p>
        </p:txBody>
      </p:sp>
    </p:spTree>
    <p:extLst>
      <p:ext uri="{BB962C8B-B14F-4D97-AF65-F5344CB8AC3E}">
        <p14:creationId xmlns:p14="http://schemas.microsoft.com/office/powerpoint/2010/main" val="15698425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“Judah Street” sign in Jerusalem</a:t>
            </a:r>
          </a:p>
        </p:txBody>
      </p:sp>
      <p:sp>
        <p:nvSpPr>
          <p:cNvPr id="3" name="Text Placeholder 2"/>
          <p:cNvSpPr>
            <a:spLocks noGrp="1"/>
          </p:cNvSpPr>
          <p:nvPr>
            <p:ph type="body" sz="quarter" idx="12"/>
          </p:nvPr>
        </p:nvSpPr>
        <p:spPr/>
        <p:txBody>
          <a:bodyPr/>
          <a:lstStyle/>
          <a:p>
            <a:r>
              <a:rPr lang="en-US" dirty="0"/>
              <a:t>19:14</a:t>
            </a:r>
          </a:p>
        </p:txBody>
      </p:sp>
      <p:sp>
        <p:nvSpPr>
          <p:cNvPr id="4" name="Title 3"/>
          <p:cNvSpPr>
            <a:spLocks noGrp="1"/>
          </p:cNvSpPr>
          <p:nvPr>
            <p:ph type="title"/>
          </p:nvPr>
        </p:nvSpPr>
        <p:spPr/>
        <p:txBody>
          <a:bodyPr/>
          <a:lstStyle/>
          <a:p>
            <a:r>
              <a:rPr lang="en-US" dirty="0"/>
              <a:t>In this way he turned the hearts of all the men of Judah</a:t>
            </a:r>
          </a:p>
        </p:txBody>
      </p:sp>
      <p:pic>
        <p:nvPicPr>
          <p:cNvPr id="6" name="Picture 5">
            <a:extLst>
              <a:ext uri="{FF2B5EF4-FFF2-40B4-BE49-F238E27FC236}">
                <a16:creationId xmlns:a16="http://schemas.microsoft.com/office/drawing/2014/main" id="{7A565E85-DECF-4AF6-B018-6AA1F3793E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29347548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Mahanaim from south5"/>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Mahanaim (Tell </a:t>
            </a:r>
            <a:r>
              <a:rPr lang="en-US" dirty="0" err="1"/>
              <a:t>adh-Dhahab</a:t>
            </a:r>
            <a:r>
              <a:rPr lang="en-US" dirty="0"/>
              <a:t> ash-</a:t>
            </a:r>
            <a:r>
              <a:rPr lang="en-US" dirty="0" err="1"/>
              <a:t>Sharqiyya</a:t>
            </a:r>
            <a:r>
              <a:rPr lang="en-US" dirty="0"/>
              <a:t>, from the south)</a:t>
            </a:r>
          </a:p>
        </p:txBody>
      </p:sp>
      <p:sp>
        <p:nvSpPr>
          <p:cNvPr id="3" name="Text Placeholder 2"/>
          <p:cNvSpPr>
            <a:spLocks noGrp="1"/>
          </p:cNvSpPr>
          <p:nvPr>
            <p:ph type="body" sz="quarter" idx="12"/>
          </p:nvPr>
        </p:nvSpPr>
        <p:spPr/>
        <p:txBody>
          <a:bodyPr/>
          <a:lstStyle/>
          <a:p>
            <a:r>
              <a:rPr lang="is-IS" dirty="0"/>
              <a:t>19:3</a:t>
            </a:r>
            <a:endParaRPr lang="en-US" dirty="0"/>
          </a:p>
        </p:txBody>
      </p:sp>
      <p:sp>
        <p:nvSpPr>
          <p:cNvPr id="4" name="Title 3"/>
          <p:cNvSpPr>
            <a:spLocks noGrp="1"/>
          </p:cNvSpPr>
          <p:nvPr>
            <p:ph type="title"/>
          </p:nvPr>
        </p:nvSpPr>
        <p:spPr/>
        <p:txBody>
          <a:bodyPr/>
          <a:lstStyle/>
          <a:p>
            <a:r>
              <a:rPr lang="en-US" dirty="0"/>
              <a:t>The people came into the city . . . as people come when they were ashamed from fleeing a battle</a:t>
            </a:r>
          </a:p>
        </p:txBody>
      </p:sp>
    </p:spTree>
    <p:extLst>
      <p:ext uri="{BB962C8B-B14F-4D97-AF65-F5344CB8AC3E}">
        <p14:creationId xmlns:p14="http://schemas.microsoft.com/office/powerpoint/2010/main" val="33939662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“Judah Street” sign in Jerusalem</a:t>
            </a:r>
          </a:p>
        </p:txBody>
      </p:sp>
      <p:sp>
        <p:nvSpPr>
          <p:cNvPr id="3" name="Text Placeholder 2"/>
          <p:cNvSpPr>
            <a:spLocks noGrp="1"/>
          </p:cNvSpPr>
          <p:nvPr>
            <p:ph type="body" sz="quarter" idx="12"/>
          </p:nvPr>
        </p:nvSpPr>
        <p:spPr/>
        <p:txBody>
          <a:bodyPr/>
          <a:lstStyle/>
          <a:p>
            <a:r>
              <a:rPr lang="en-US"/>
              <a:t>19:14</a:t>
            </a:r>
          </a:p>
        </p:txBody>
      </p:sp>
      <p:sp>
        <p:nvSpPr>
          <p:cNvPr id="4" name="Title 3"/>
          <p:cNvSpPr>
            <a:spLocks noGrp="1"/>
          </p:cNvSpPr>
          <p:nvPr>
            <p:ph type="title"/>
          </p:nvPr>
        </p:nvSpPr>
        <p:spPr/>
        <p:txBody>
          <a:bodyPr/>
          <a:lstStyle/>
          <a:p>
            <a:r>
              <a:rPr lang="en-US" dirty="0"/>
              <a:t>In this way he turned the hearts of all the men of Judah</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9097398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336"/>
          <a:stretch/>
        </p:blipFill>
        <p:spPr bwMode="auto">
          <a:xfrm>
            <a:off x="0" y="369332"/>
            <a:ext cx="9144000" cy="6150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sv-SE" dirty="0"/>
              <a:t>Turkish troops on parade outside Jerusalem, 1917</a:t>
            </a:r>
            <a:endParaRPr lang="en-US" dirty="0"/>
          </a:p>
        </p:txBody>
      </p:sp>
      <p:sp>
        <p:nvSpPr>
          <p:cNvPr id="3" name="Text Placeholder 2"/>
          <p:cNvSpPr>
            <a:spLocks noGrp="1"/>
          </p:cNvSpPr>
          <p:nvPr>
            <p:ph type="body" sz="quarter" idx="12"/>
          </p:nvPr>
        </p:nvSpPr>
        <p:spPr/>
        <p:txBody>
          <a:bodyPr/>
          <a:lstStyle/>
          <a:p>
            <a:r>
              <a:rPr lang="en-US"/>
              <a:t>19:14</a:t>
            </a:r>
          </a:p>
        </p:txBody>
      </p:sp>
      <p:sp>
        <p:nvSpPr>
          <p:cNvPr id="4" name="Title 3"/>
          <p:cNvSpPr>
            <a:spLocks noGrp="1"/>
          </p:cNvSpPr>
          <p:nvPr>
            <p:ph type="title"/>
          </p:nvPr>
        </p:nvSpPr>
        <p:spPr/>
        <p:txBody>
          <a:bodyPr/>
          <a:lstStyle/>
          <a:p>
            <a:r>
              <a:rPr lang="en-US" dirty="0"/>
              <a:t>So they sent word to the king, saying, “Return, you and all your servants”</a:t>
            </a:r>
          </a:p>
        </p:txBody>
      </p:sp>
    </p:spTree>
    <p:extLst>
      <p:ext uri="{BB962C8B-B14F-4D97-AF65-F5344CB8AC3E}">
        <p14:creationId xmlns:p14="http://schemas.microsoft.com/office/powerpoint/2010/main" val="20989859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ordan Rift aerial from southwest, tb01070312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Fords of the Jordan River near Jericho (aerial view from the southwest)</a:t>
            </a:r>
          </a:p>
        </p:txBody>
      </p:sp>
      <p:sp>
        <p:nvSpPr>
          <p:cNvPr id="3" name="Text Placeholder 2"/>
          <p:cNvSpPr>
            <a:spLocks noGrp="1"/>
          </p:cNvSpPr>
          <p:nvPr>
            <p:ph type="body" sz="quarter" idx="12"/>
          </p:nvPr>
        </p:nvSpPr>
        <p:spPr/>
        <p:txBody>
          <a:bodyPr/>
          <a:lstStyle/>
          <a:p>
            <a:r>
              <a:rPr lang="en-US" dirty="0"/>
              <a:t>19:15</a:t>
            </a:r>
          </a:p>
        </p:txBody>
      </p:sp>
      <p:sp>
        <p:nvSpPr>
          <p:cNvPr id="4" name="Title 3"/>
          <p:cNvSpPr>
            <a:spLocks noGrp="1"/>
          </p:cNvSpPr>
          <p:nvPr>
            <p:ph type="title"/>
          </p:nvPr>
        </p:nvSpPr>
        <p:spPr/>
        <p:txBody>
          <a:bodyPr/>
          <a:lstStyle/>
          <a:p>
            <a:r>
              <a:rPr lang="en-US" dirty="0"/>
              <a:t>So the king returned and came as far as the Jordan</a:t>
            </a:r>
          </a:p>
        </p:txBody>
      </p:sp>
    </p:spTree>
    <p:extLst>
      <p:ext uri="{BB962C8B-B14F-4D97-AF65-F5344CB8AC3E}">
        <p14:creationId xmlns:p14="http://schemas.microsoft.com/office/powerpoint/2010/main" val="102858879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ordan Rift aerial from southwest, tb01070312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Freeform 4"/>
          <p:cNvSpPr/>
          <p:nvPr/>
        </p:nvSpPr>
        <p:spPr>
          <a:xfrm>
            <a:off x="932497" y="1637919"/>
            <a:ext cx="7183588" cy="1013841"/>
          </a:xfrm>
          <a:custGeom>
            <a:avLst/>
            <a:gdLst>
              <a:gd name="connsiteX0" fmla="*/ 0 w 7863840"/>
              <a:gd name="connsiteY0" fmla="*/ 0 h 1042416"/>
              <a:gd name="connsiteX1" fmla="*/ 2194560 w 7863840"/>
              <a:gd name="connsiteY1" fmla="*/ 109728 h 1042416"/>
              <a:gd name="connsiteX2" fmla="*/ 2688336 w 7863840"/>
              <a:gd name="connsiteY2" fmla="*/ 329184 h 1042416"/>
              <a:gd name="connsiteX3" fmla="*/ 4206240 w 7863840"/>
              <a:gd name="connsiteY3" fmla="*/ 201168 h 1042416"/>
              <a:gd name="connsiteX4" fmla="*/ 5193792 w 7863840"/>
              <a:gd name="connsiteY4" fmla="*/ 274320 h 1042416"/>
              <a:gd name="connsiteX5" fmla="*/ 7863840 w 7863840"/>
              <a:gd name="connsiteY5" fmla="*/ 585216 h 1042416"/>
              <a:gd name="connsiteX6" fmla="*/ 6217920 w 7863840"/>
              <a:gd name="connsiteY6" fmla="*/ 1042416 h 1042416"/>
              <a:gd name="connsiteX0" fmla="*/ 0 w 7964914"/>
              <a:gd name="connsiteY0" fmla="*/ 0 h 1042416"/>
              <a:gd name="connsiteX1" fmla="*/ 2194560 w 7964914"/>
              <a:gd name="connsiteY1" fmla="*/ 109728 h 1042416"/>
              <a:gd name="connsiteX2" fmla="*/ 2688336 w 7964914"/>
              <a:gd name="connsiteY2" fmla="*/ 329184 h 1042416"/>
              <a:gd name="connsiteX3" fmla="*/ 4206240 w 7964914"/>
              <a:gd name="connsiteY3" fmla="*/ 201168 h 1042416"/>
              <a:gd name="connsiteX4" fmla="*/ 5193792 w 7964914"/>
              <a:gd name="connsiteY4" fmla="*/ 274320 h 1042416"/>
              <a:gd name="connsiteX5" fmla="*/ 7863840 w 7964914"/>
              <a:gd name="connsiteY5" fmla="*/ 585216 h 1042416"/>
              <a:gd name="connsiteX6" fmla="*/ 6217920 w 7964914"/>
              <a:gd name="connsiteY6" fmla="*/ 1042416 h 1042416"/>
              <a:gd name="connsiteX0" fmla="*/ 0 w 7964914"/>
              <a:gd name="connsiteY0" fmla="*/ 0 h 1042416"/>
              <a:gd name="connsiteX1" fmla="*/ 2194560 w 7964914"/>
              <a:gd name="connsiteY1" fmla="*/ 109728 h 1042416"/>
              <a:gd name="connsiteX2" fmla="*/ 2688336 w 7964914"/>
              <a:gd name="connsiteY2" fmla="*/ 329184 h 1042416"/>
              <a:gd name="connsiteX3" fmla="*/ 4206240 w 7964914"/>
              <a:gd name="connsiteY3" fmla="*/ 201168 h 1042416"/>
              <a:gd name="connsiteX4" fmla="*/ 5193792 w 7964914"/>
              <a:gd name="connsiteY4" fmla="*/ 274320 h 1042416"/>
              <a:gd name="connsiteX5" fmla="*/ 7863840 w 7964914"/>
              <a:gd name="connsiteY5" fmla="*/ 585216 h 1042416"/>
              <a:gd name="connsiteX6" fmla="*/ 6217920 w 7964914"/>
              <a:gd name="connsiteY6" fmla="*/ 1042416 h 1042416"/>
              <a:gd name="connsiteX0" fmla="*/ 0 w 7964914"/>
              <a:gd name="connsiteY0" fmla="*/ 0 h 1042416"/>
              <a:gd name="connsiteX1" fmla="*/ 2194560 w 7964914"/>
              <a:gd name="connsiteY1" fmla="*/ 109728 h 1042416"/>
              <a:gd name="connsiteX2" fmla="*/ 2688336 w 7964914"/>
              <a:gd name="connsiteY2" fmla="*/ 329184 h 1042416"/>
              <a:gd name="connsiteX3" fmla="*/ 4206240 w 7964914"/>
              <a:gd name="connsiteY3" fmla="*/ 201168 h 1042416"/>
              <a:gd name="connsiteX4" fmla="*/ 5193792 w 7964914"/>
              <a:gd name="connsiteY4" fmla="*/ 274320 h 1042416"/>
              <a:gd name="connsiteX5" fmla="*/ 7863840 w 7964914"/>
              <a:gd name="connsiteY5" fmla="*/ 585216 h 1042416"/>
              <a:gd name="connsiteX6" fmla="*/ 6217920 w 7964914"/>
              <a:gd name="connsiteY6" fmla="*/ 1042416 h 1042416"/>
              <a:gd name="connsiteX0" fmla="*/ 0 w 7964914"/>
              <a:gd name="connsiteY0" fmla="*/ 0 h 1042416"/>
              <a:gd name="connsiteX1" fmla="*/ 2194560 w 7964914"/>
              <a:gd name="connsiteY1" fmla="*/ 109728 h 1042416"/>
              <a:gd name="connsiteX2" fmla="*/ 2688336 w 7964914"/>
              <a:gd name="connsiteY2" fmla="*/ 329184 h 1042416"/>
              <a:gd name="connsiteX3" fmla="*/ 4206240 w 7964914"/>
              <a:gd name="connsiteY3" fmla="*/ 201168 h 1042416"/>
              <a:gd name="connsiteX4" fmla="*/ 5193792 w 7964914"/>
              <a:gd name="connsiteY4" fmla="*/ 274320 h 1042416"/>
              <a:gd name="connsiteX5" fmla="*/ 7863840 w 7964914"/>
              <a:gd name="connsiteY5" fmla="*/ 585216 h 1042416"/>
              <a:gd name="connsiteX6" fmla="*/ 6217920 w 7964914"/>
              <a:gd name="connsiteY6" fmla="*/ 1042416 h 1042416"/>
              <a:gd name="connsiteX0" fmla="*/ 0 w 7964914"/>
              <a:gd name="connsiteY0" fmla="*/ 0 h 1042416"/>
              <a:gd name="connsiteX1" fmla="*/ 2194560 w 7964914"/>
              <a:gd name="connsiteY1" fmla="*/ 109728 h 1042416"/>
              <a:gd name="connsiteX2" fmla="*/ 2688336 w 7964914"/>
              <a:gd name="connsiteY2" fmla="*/ 329184 h 1042416"/>
              <a:gd name="connsiteX3" fmla="*/ 5193792 w 7964914"/>
              <a:gd name="connsiteY3" fmla="*/ 274320 h 1042416"/>
              <a:gd name="connsiteX4" fmla="*/ 7863840 w 7964914"/>
              <a:gd name="connsiteY4" fmla="*/ 585216 h 1042416"/>
              <a:gd name="connsiteX5" fmla="*/ 6217920 w 7964914"/>
              <a:gd name="connsiteY5" fmla="*/ 1042416 h 1042416"/>
              <a:gd name="connsiteX0" fmla="*/ 0 w 7997460"/>
              <a:gd name="connsiteY0" fmla="*/ 0 h 1042416"/>
              <a:gd name="connsiteX1" fmla="*/ 2194560 w 7997460"/>
              <a:gd name="connsiteY1" fmla="*/ 109728 h 1042416"/>
              <a:gd name="connsiteX2" fmla="*/ 2688336 w 7997460"/>
              <a:gd name="connsiteY2" fmla="*/ 329184 h 1042416"/>
              <a:gd name="connsiteX3" fmla="*/ 5193792 w 7997460"/>
              <a:gd name="connsiteY3" fmla="*/ 274320 h 1042416"/>
              <a:gd name="connsiteX4" fmla="*/ 7863840 w 7997460"/>
              <a:gd name="connsiteY4" fmla="*/ 585216 h 1042416"/>
              <a:gd name="connsiteX5" fmla="*/ 6217920 w 7997460"/>
              <a:gd name="connsiteY5" fmla="*/ 1042416 h 1042416"/>
              <a:gd name="connsiteX0" fmla="*/ 0 w 7750325"/>
              <a:gd name="connsiteY0" fmla="*/ 0 h 1042416"/>
              <a:gd name="connsiteX1" fmla="*/ 2194560 w 7750325"/>
              <a:gd name="connsiteY1" fmla="*/ 109728 h 1042416"/>
              <a:gd name="connsiteX2" fmla="*/ 2688336 w 7750325"/>
              <a:gd name="connsiteY2" fmla="*/ 329184 h 1042416"/>
              <a:gd name="connsiteX3" fmla="*/ 5193792 w 7750325"/>
              <a:gd name="connsiteY3" fmla="*/ 274320 h 1042416"/>
              <a:gd name="connsiteX4" fmla="*/ 7589520 w 7750325"/>
              <a:gd name="connsiteY4" fmla="*/ 554736 h 1042416"/>
              <a:gd name="connsiteX5" fmla="*/ 6217920 w 7750325"/>
              <a:gd name="connsiteY5" fmla="*/ 1042416 h 1042416"/>
              <a:gd name="connsiteX0" fmla="*/ 0 w 7183588"/>
              <a:gd name="connsiteY0" fmla="*/ 0 h 1013841"/>
              <a:gd name="connsiteX1" fmla="*/ 1627823 w 7183588"/>
              <a:gd name="connsiteY1" fmla="*/ 81153 h 1013841"/>
              <a:gd name="connsiteX2" fmla="*/ 2121599 w 7183588"/>
              <a:gd name="connsiteY2" fmla="*/ 300609 h 1013841"/>
              <a:gd name="connsiteX3" fmla="*/ 4627055 w 7183588"/>
              <a:gd name="connsiteY3" fmla="*/ 245745 h 1013841"/>
              <a:gd name="connsiteX4" fmla="*/ 7022783 w 7183588"/>
              <a:gd name="connsiteY4" fmla="*/ 526161 h 1013841"/>
              <a:gd name="connsiteX5" fmla="*/ 5651183 w 7183588"/>
              <a:gd name="connsiteY5" fmla="*/ 1013841 h 101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3588" h="1013841">
                <a:moveTo>
                  <a:pt x="0" y="0"/>
                </a:moveTo>
                <a:cubicBezTo>
                  <a:pt x="731520" y="36576"/>
                  <a:pt x="1274223" y="31051"/>
                  <a:pt x="1627823" y="81153"/>
                </a:cubicBezTo>
                <a:cubicBezTo>
                  <a:pt x="1981423" y="131255"/>
                  <a:pt x="1621727" y="273177"/>
                  <a:pt x="2121599" y="300609"/>
                </a:cubicBezTo>
                <a:cubicBezTo>
                  <a:pt x="2621471" y="328041"/>
                  <a:pt x="3764471" y="203073"/>
                  <a:pt x="4627055" y="245745"/>
                </a:cubicBezTo>
                <a:lnTo>
                  <a:pt x="7022783" y="526161"/>
                </a:lnTo>
                <a:cubicBezTo>
                  <a:pt x="7540943" y="571881"/>
                  <a:pt x="6733223" y="891921"/>
                  <a:pt x="5651183" y="1013841"/>
                </a:cubicBez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2" name="Text Placeholder 1"/>
          <p:cNvSpPr>
            <a:spLocks noGrp="1"/>
          </p:cNvSpPr>
          <p:nvPr>
            <p:ph type="body" sz="quarter" idx="10"/>
          </p:nvPr>
        </p:nvSpPr>
        <p:spPr/>
        <p:txBody>
          <a:bodyPr/>
          <a:lstStyle/>
          <a:p>
            <a:r>
              <a:rPr lang="en-US" dirty="0"/>
              <a:t>Fords of the Jordan River near Jericho (aerial view from the southwest)</a:t>
            </a:r>
          </a:p>
        </p:txBody>
      </p:sp>
      <p:sp>
        <p:nvSpPr>
          <p:cNvPr id="3" name="Text Placeholder 2"/>
          <p:cNvSpPr>
            <a:spLocks noGrp="1"/>
          </p:cNvSpPr>
          <p:nvPr>
            <p:ph type="body" sz="quarter" idx="12"/>
          </p:nvPr>
        </p:nvSpPr>
        <p:spPr/>
        <p:txBody>
          <a:bodyPr/>
          <a:lstStyle/>
          <a:p>
            <a:r>
              <a:rPr lang="en-US" dirty="0"/>
              <a:t>19:15</a:t>
            </a:r>
          </a:p>
        </p:txBody>
      </p:sp>
      <p:sp>
        <p:nvSpPr>
          <p:cNvPr id="4" name="Title 3"/>
          <p:cNvSpPr>
            <a:spLocks noGrp="1"/>
          </p:cNvSpPr>
          <p:nvPr>
            <p:ph type="title"/>
          </p:nvPr>
        </p:nvSpPr>
        <p:spPr/>
        <p:txBody>
          <a:bodyPr/>
          <a:lstStyle/>
          <a:p>
            <a:r>
              <a:rPr lang="en-US" dirty="0"/>
              <a:t>So the king returned and came as far as the Jordan</a:t>
            </a:r>
          </a:p>
        </p:txBody>
      </p:sp>
      <p:cxnSp>
        <p:nvCxnSpPr>
          <p:cNvPr id="7" name="Straight Arrow Connector 6">
            <a:extLst>
              <a:ext uri="{FF2B5EF4-FFF2-40B4-BE49-F238E27FC236}">
                <a16:creationId xmlns:a16="http://schemas.microsoft.com/office/drawing/2014/main" id="{DF15D025-6A43-974D-8A62-0E4202948EB2}"/>
              </a:ext>
            </a:extLst>
          </p:cNvPr>
          <p:cNvCxnSpPr>
            <a:cxnSpLocks/>
          </p:cNvCxnSpPr>
          <p:nvPr/>
        </p:nvCxnSpPr>
        <p:spPr>
          <a:xfrm>
            <a:off x="5960184" y="2721139"/>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DF15D025-6A43-974D-8A62-0E4202948EB2}"/>
              </a:ext>
            </a:extLst>
          </p:cNvPr>
          <p:cNvCxnSpPr>
            <a:cxnSpLocks/>
          </p:cNvCxnSpPr>
          <p:nvPr/>
        </p:nvCxnSpPr>
        <p:spPr>
          <a:xfrm flipH="1">
            <a:off x="6896355" y="2949277"/>
            <a:ext cx="228345" cy="228192"/>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DF15D025-6A43-974D-8A62-0E4202948EB2}"/>
              </a:ext>
            </a:extLst>
          </p:cNvPr>
          <p:cNvCxnSpPr>
            <a:cxnSpLocks/>
          </p:cNvCxnSpPr>
          <p:nvPr/>
        </p:nvCxnSpPr>
        <p:spPr>
          <a:xfrm>
            <a:off x="2846870" y="1522555"/>
            <a:ext cx="0" cy="922522"/>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DF15D025-6A43-974D-8A62-0E4202948EB2}"/>
              </a:ext>
            </a:extLst>
          </p:cNvPr>
          <p:cNvCxnSpPr>
            <a:cxnSpLocks/>
          </p:cNvCxnSpPr>
          <p:nvPr/>
        </p:nvCxnSpPr>
        <p:spPr>
          <a:xfrm>
            <a:off x="3202470" y="1826524"/>
            <a:ext cx="0" cy="62581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DF15D025-6A43-974D-8A62-0E4202948EB2}"/>
              </a:ext>
            </a:extLst>
          </p:cNvPr>
          <p:cNvCxnSpPr>
            <a:cxnSpLocks/>
          </p:cNvCxnSpPr>
          <p:nvPr/>
        </p:nvCxnSpPr>
        <p:spPr>
          <a:xfrm>
            <a:off x="1881670" y="2140857"/>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12" name="Text Box 12">
            <a:extLst>
              <a:ext uri="{FF2B5EF4-FFF2-40B4-BE49-F238E27FC236}">
                <a16:creationId xmlns:a16="http://schemas.microsoft.com/office/drawing/2014/main" id="{56C3D589-9F2B-4DF6-95EC-73FB2C97759C}"/>
              </a:ext>
            </a:extLst>
          </p:cNvPr>
          <p:cNvSpPr txBox="1">
            <a:spLocks noChangeArrowheads="1"/>
          </p:cNvSpPr>
          <p:nvPr/>
        </p:nvSpPr>
        <p:spPr bwMode="auto">
          <a:xfrm>
            <a:off x="806813" y="1833385"/>
            <a:ext cx="1680268"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el-</a:t>
            </a:r>
            <a:r>
              <a:rPr lang="en-US" sz="1800" dirty="0" err="1"/>
              <a:t>Mandesi</a:t>
            </a:r>
            <a:r>
              <a:rPr lang="en-US" sz="1800" dirty="0"/>
              <a:t> ford</a:t>
            </a:r>
          </a:p>
        </p:txBody>
      </p:sp>
      <p:sp>
        <p:nvSpPr>
          <p:cNvPr id="13" name="Text Box 12">
            <a:extLst>
              <a:ext uri="{FF2B5EF4-FFF2-40B4-BE49-F238E27FC236}">
                <a16:creationId xmlns:a16="http://schemas.microsoft.com/office/drawing/2014/main" id="{21E19D8F-E0DE-4B15-8679-6BEA113A97F0}"/>
              </a:ext>
            </a:extLst>
          </p:cNvPr>
          <p:cNvSpPr txBox="1">
            <a:spLocks noChangeArrowheads="1"/>
          </p:cNvSpPr>
          <p:nvPr/>
        </p:nvSpPr>
        <p:spPr bwMode="auto">
          <a:xfrm>
            <a:off x="2110992" y="1225038"/>
            <a:ext cx="1946367"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Umm </a:t>
            </a:r>
            <a:r>
              <a:rPr lang="en-US" sz="1800" dirty="0" err="1"/>
              <a:t>Enkhola</a:t>
            </a:r>
            <a:r>
              <a:rPr lang="en-US" sz="1800" dirty="0"/>
              <a:t> ford</a:t>
            </a:r>
          </a:p>
        </p:txBody>
      </p:sp>
      <p:sp>
        <p:nvSpPr>
          <p:cNvPr id="14" name="Text Box 12">
            <a:extLst>
              <a:ext uri="{FF2B5EF4-FFF2-40B4-BE49-F238E27FC236}">
                <a16:creationId xmlns:a16="http://schemas.microsoft.com/office/drawing/2014/main" id="{B33AAE2E-69FA-41D1-A65E-D676316F675E}"/>
              </a:ext>
            </a:extLst>
          </p:cNvPr>
          <p:cNvSpPr txBox="1">
            <a:spLocks noChangeArrowheads="1"/>
          </p:cNvSpPr>
          <p:nvPr/>
        </p:nvSpPr>
        <p:spPr bwMode="auto">
          <a:xfrm>
            <a:off x="2931629" y="1529007"/>
            <a:ext cx="1967205"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el-</a:t>
            </a:r>
            <a:r>
              <a:rPr lang="en-US" sz="1800" dirty="0" err="1"/>
              <a:t>Ghoraniyeh</a:t>
            </a:r>
            <a:r>
              <a:rPr lang="en-US" sz="1800" dirty="0"/>
              <a:t> ford</a:t>
            </a:r>
          </a:p>
        </p:txBody>
      </p:sp>
      <p:sp>
        <p:nvSpPr>
          <p:cNvPr id="15" name="Text Box 12">
            <a:extLst>
              <a:ext uri="{FF2B5EF4-FFF2-40B4-BE49-F238E27FC236}">
                <a16:creationId xmlns:a16="http://schemas.microsoft.com/office/drawing/2014/main" id="{782DF714-A332-4FCF-9972-39DE5D0380B0}"/>
              </a:ext>
            </a:extLst>
          </p:cNvPr>
          <p:cNvSpPr txBox="1">
            <a:spLocks noChangeArrowheads="1"/>
          </p:cNvSpPr>
          <p:nvPr/>
        </p:nvSpPr>
        <p:spPr bwMode="auto">
          <a:xfrm>
            <a:off x="5137324" y="2421010"/>
            <a:ext cx="1226619"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err="1"/>
              <a:t>Hajlah</a:t>
            </a:r>
            <a:r>
              <a:rPr lang="en-US" sz="1800" dirty="0"/>
              <a:t> ford</a:t>
            </a:r>
          </a:p>
        </p:txBody>
      </p:sp>
      <p:sp>
        <p:nvSpPr>
          <p:cNvPr id="16" name="Text Box 12">
            <a:extLst>
              <a:ext uri="{FF2B5EF4-FFF2-40B4-BE49-F238E27FC236}">
                <a16:creationId xmlns:a16="http://schemas.microsoft.com/office/drawing/2014/main" id="{AB2EBC15-054A-468A-944A-946158462CA9}"/>
              </a:ext>
            </a:extLst>
          </p:cNvPr>
          <p:cNvSpPr txBox="1">
            <a:spLocks noChangeArrowheads="1"/>
          </p:cNvSpPr>
          <p:nvPr/>
        </p:nvSpPr>
        <p:spPr bwMode="auto">
          <a:xfrm>
            <a:off x="7017996" y="2651760"/>
            <a:ext cx="1374094"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sz="1800" dirty="0"/>
              <a:t>el-</a:t>
            </a:r>
            <a:r>
              <a:rPr lang="en-US" sz="1800" dirty="0" err="1"/>
              <a:t>Henu</a:t>
            </a:r>
            <a:r>
              <a:rPr lang="en-US" sz="1800" dirty="0"/>
              <a:t> ford</a:t>
            </a:r>
          </a:p>
        </p:txBody>
      </p:sp>
      <p:cxnSp>
        <p:nvCxnSpPr>
          <p:cNvPr id="19" name="Straight Arrow Connector 18">
            <a:extLst>
              <a:ext uri="{FF2B5EF4-FFF2-40B4-BE49-F238E27FC236}">
                <a16:creationId xmlns:a16="http://schemas.microsoft.com/office/drawing/2014/main" id="{DF15D025-6A43-974D-8A62-0E4202948EB2}"/>
              </a:ext>
            </a:extLst>
          </p:cNvPr>
          <p:cNvCxnSpPr>
            <a:cxnSpLocks/>
          </p:cNvCxnSpPr>
          <p:nvPr/>
        </p:nvCxnSpPr>
        <p:spPr>
          <a:xfrm flipH="1">
            <a:off x="116115" y="3605942"/>
            <a:ext cx="506219" cy="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20" name="Text Box 12">
            <a:extLst>
              <a:ext uri="{FF2B5EF4-FFF2-40B4-BE49-F238E27FC236}">
                <a16:creationId xmlns:a16="http://schemas.microsoft.com/office/drawing/2014/main" id="{56C3D589-9F2B-4DF6-95EC-73FB2C97759C}"/>
              </a:ext>
            </a:extLst>
          </p:cNvPr>
          <p:cNvSpPr txBox="1">
            <a:spLocks noChangeArrowheads="1"/>
          </p:cNvSpPr>
          <p:nvPr/>
        </p:nvSpPr>
        <p:spPr bwMode="auto">
          <a:xfrm>
            <a:off x="612158" y="3409781"/>
            <a:ext cx="2100255" cy="605294"/>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pPr algn="l">
              <a:lnSpc>
                <a:spcPts val="2000"/>
              </a:lnSpc>
            </a:pPr>
            <a:r>
              <a:rPr lang="en-US" sz="1800" dirty="0"/>
              <a:t>Jericho oasis and</a:t>
            </a:r>
          </a:p>
          <a:p>
            <a:pPr algn="l">
              <a:lnSpc>
                <a:spcPts val="2000"/>
              </a:lnSpc>
            </a:pPr>
            <a:r>
              <a:rPr lang="en-US" sz="1800" dirty="0"/>
              <a:t>Ascent of Adummim</a:t>
            </a:r>
          </a:p>
        </p:txBody>
      </p:sp>
      <p:cxnSp>
        <p:nvCxnSpPr>
          <p:cNvPr id="22" name="Straight Arrow Connector 21">
            <a:extLst>
              <a:ext uri="{FF2B5EF4-FFF2-40B4-BE49-F238E27FC236}">
                <a16:creationId xmlns:a16="http://schemas.microsoft.com/office/drawing/2014/main" id="{DF15D025-6A43-974D-8A62-0E4202948EB2}"/>
              </a:ext>
            </a:extLst>
          </p:cNvPr>
          <p:cNvCxnSpPr>
            <a:cxnSpLocks/>
          </p:cNvCxnSpPr>
          <p:nvPr/>
        </p:nvCxnSpPr>
        <p:spPr>
          <a:xfrm>
            <a:off x="480551" y="1001578"/>
            <a:ext cx="0" cy="30422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23" name="Text Box 12">
            <a:extLst>
              <a:ext uri="{FF2B5EF4-FFF2-40B4-BE49-F238E27FC236}">
                <a16:creationId xmlns:a16="http://schemas.microsoft.com/office/drawing/2014/main" id="{AB2EBC15-054A-468A-944A-946158462CA9}"/>
              </a:ext>
            </a:extLst>
          </p:cNvPr>
          <p:cNvSpPr txBox="1">
            <a:spLocks noChangeArrowheads="1"/>
          </p:cNvSpPr>
          <p:nvPr/>
        </p:nvSpPr>
        <p:spPr bwMode="auto">
          <a:xfrm>
            <a:off x="186591" y="717700"/>
            <a:ext cx="1077539" cy="29072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Mahanaim</a:t>
            </a:r>
          </a:p>
        </p:txBody>
      </p:sp>
      <p:cxnSp>
        <p:nvCxnSpPr>
          <p:cNvPr id="24" name="Straight Arrow Connector 23">
            <a:extLst>
              <a:ext uri="{FF2B5EF4-FFF2-40B4-BE49-F238E27FC236}">
                <a16:creationId xmlns:a16="http://schemas.microsoft.com/office/drawing/2014/main" id="{DF15D025-6A43-974D-8A62-0E4202948EB2}"/>
              </a:ext>
            </a:extLst>
          </p:cNvPr>
          <p:cNvCxnSpPr>
            <a:cxnSpLocks/>
          </p:cNvCxnSpPr>
          <p:nvPr/>
        </p:nvCxnSpPr>
        <p:spPr>
          <a:xfrm flipH="1">
            <a:off x="158521" y="3059975"/>
            <a:ext cx="506219" cy="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25" name="Text Box 12">
            <a:extLst>
              <a:ext uri="{FF2B5EF4-FFF2-40B4-BE49-F238E27FC236}">
                <a16:creationId xmlns:a16="http://schemas.microsoft.com/office/drawing/2014/main" id="{56C3D589-9F2B-4DF6-95EC-73FB2C97759C}"/>
              </a:ext>
            </a:extLst>
          </p:cNvPr>
          <p:cNvSpPr txBox="1">
            <a:spLocks noChangeArrowheads="1"/>
          </p:cNvSpPr>
          <p:nvPr/>
        </p:nvSpPr>
        <p:spPr bwMode="auto">
          <a:xfrm>
            <a:off x="654564" y="2914614"/>
            <a:ext cx="708848" cy="297517"/>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pPr algn="l"/>
            <a:r>
              <a:rPr lang="en-US" sz="1800" dirty="0"/>
              <a:t>Gilgal</a:t>
            </a:r>
          </a:p>
        </p:txBody>
      </p:sp>
    </p:spTree>
    <p:extLst>
      <p:ext uri="{BB962C8B-B14F-4D97-AF65-F5344CB8AC3E}">
        <p14:creationId xmlns:p14="http://schemas.microsoft.com/office/powerpoint/2010/main" val="54713220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ordan River, db6601080703.jpg"/>
          <p:cNvPicPr>
            <a:picLocks noChangeAspect="1"/>
          </p:cNvPicPr>
          <p:nvPr/>
        </p:nvPicPr>
        <p:blipFill rotWithShape="1">
          <a:blip r:embed="rId3">
            <a:extLst>
              <a:ext uri="{28A0092B-C50C-407E-A947-70E740481C1C}">
                <a14:useLocalDpi xmlns:a14="http://schemas.microsoft.com/office/drawing/2010/main" val="0"/>
              </a:ext>
            </a:extLst>
          </a:blip>
          <a:srcRect b="1997"/>
          <a:stretch/>
        </p:blipFill>
        <p:spPr>
          <a:xfrm>
            <a:off x="0" y="-1"/>
            <a:ext cx="9144000" cy="6738945"/>
          </a:xfrm>
          <a:prstGeom prst="rect">
            <a:avLst/>
          </a:prstGeom>
        </p:spPr>
      </p:pic>
      <p:sp>
        <p:nvSpPr>
          <p:cNvPr id="2" name="Text Placeholder 1"/>
          <p:cNvSpPr>
            <a:spLocks noGrp="1"/>
          </p:cNvSpPr>
          <p:nvPr>
            <p:ph type="body" sz="quarter" idx="10"/>
          </p:nvPr>
        </p:nvSpPr>
        <p:spPr/>
        <p:txBody>
          <a:bodyPr/>
          <a:lstStyle/>
          <a:p>
            <a:r>
              <a:rPr lang="en-US" dirty="0"/>
              <a:t>Jordan River</a:t>
            </a:r>
          </a:p>
        </p:txBody>
      </p:sp>
      <p:sp>
        <p:nvSpPr>
          <p:cNvPr id="3" name="Text Placeholder 2"/>
          <p:cNvSpPr>
            <a:spLocks noGrp="1"/>
          </p:cNvSpPr>
          <p:nvPr>
            <p:ph type="body" sz="quarter" idx="12"/>
          </p:nvPr>
        </p:nvSpPr>
        <p:spPr/>
        <p:txBody>
          <a:bodyPr/>
          <a:lstStyle/>
          <a:p>
            <a:r>
              <a:rPr lang="en-US" dirty="0"/>
              <a:t>19:15</a:t>
            </a:r>
          </a:p>
        </p:txBody>
      </p:sp>
      <p:sp>
        <p:nvSpPr>
          <p:cNvPr id="4" name="Title 3"/>
          <p:cNvSpPr>
            <a:spLocks noGrp="1"/>
          </p:cNvSpPr>
          <p:nvPr>
            <p:ph type="title"/>
          </p:nvPr>
        </p:nvSpPr>
        <p:spPr/>
        <p:txBody>
          <a:bodyPr/>
          <a:lstStyle/>
          <a:p>
            <a:r>
              <a:rPr lang="en-US" dirty="0"/>
              <a:t>So the king returned and came as far as the Jordan</a:t>
            </a:r>
          </a:p>
        </p:txBody>
      </p:sp>
    </p:spTree>
    <p:extLst>
      <p:ext uri="{BB962C8B-B14F-4D97-AF65-F5344CB8AC3E}">
        <p14:creationId xmlns:p14="http://schemas.microsoft.com/office/powerpoint/2010/main" val="15638672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Jordan River, db660108070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Jordan River</a:t>
            </a:r>
          </a:p>
        </p:txBody>
      </p:sp>
      <p:sp>
        <p:nvSpPr>
          <p:cNvPr id="3" name="Text Placeholder 2"/>
          <p:cNvSpPr>
            <a:spLocks noGrp="1"/>
          </p:cNvSpPr>
          <p:nvPr>
            <p:ph type="body" sz="quarter" idx="12"/>
          </p:nvPr>
        </p:nvSpPr>
        <p:spPr/>
        <p:txBody>
          <a:bodyPr/>
          <a:lstStyle/>
          <a:p>
            <a:r>
              <a:rPr lang="en-US" dirty="0"/>
              <a:t>19:15</a:t>
            </a:r>
          </a:p>
        </p:txBody>
      </p:sp>
      <p:sp>
        <p:nvSpPr>
          <p:cNvPr id="4" name="Title 3"/>
          <p:cNvSpPr>
            <a:spLocks noGrp="1"/>
          </p:cNvSpPr>
          <p:nvPr>
            <p:ph type="title"/>
          </p:nvPr>
        </p:nvSpPr>
        <p:spPr/>
        <p:txBody>
          <a:bodyPr/>
          <a:lstStyle/>
          <a:p>
            <a:r>
              <a:rPr lang="en-US" dirty="0"/>
              <a:t>So the king returned and came as far as the Jordan</a:t>
            </a:r>
          </a:p>
        </p:txBody>
      </p:sp>
    </p:spTree>
    <p:extLst>
      <p:ext uri="{BB962C8B-B14F-4D97-AF65-F5344CB8AC3E}">
        <p14:creationId xmlns:p14="http://schemas.microsoft.com/office/powerpoint/2010/main" val="10521572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ordan River, aerial view, mat13637.jpg"/>
          <p:cNvPicPr>
            <a:picLocks noChangeAspect="1"/>
          </p:cNvPicPr>
          <p:nvPr/>
        </p:nvPicPr>
        <p:blipFill rotWithShape="1">
          <a:blip r:embed="rId3">
            <a:extLst>
              <a:ext uri="{28A0092B-C50C-407E-A947-70E740481C1C}">
                <a14:useLocalDpi xmlns:a14="http://schemas.microsoft.com/office/drawing/2010/main" val="0"/>
              </a:ext>
            </a:extLst>
          </a:blip>
          <a:srcRect l="2600" t="1843" b="16991"/>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Jordan River (aerial view from the northwest)</a:t>
            </a:r>
          </a:p>
        </p:txBody>
      </p:sp>
      <p:sp>
        <p:nvSpPr>
          <p:cNvPr id="3" name="Text Placeholder 2"/>
          <p:cNvSpPr>
            <a:spLocks noGrp="1"/>
          </p:cNvSpPr>
          <p:nvPr>
            <p:ph type="body" sz="quarter" idx="12"/>
          </p:nvPr>
        </p:nvSpPr>
        <p:spPr/>
        <p:txBody>
          <a:bodyPr/>
          <a:lstStyle/>
          <a:p>
            <a:r>
              <a:rPr lang="en-US" dirty="0"/>
              <a:t>19:15</a:t>
            </a:r>
          </a:p>
        </p:txBody>
      </p:sp>
      <p:sp>
        <p:nvSpPr>
          <p:cNvPr id="4" name="Title 3"/>
          <p:cNvSpPr>
            <a:spLocks noGrp="1"/>
          </p:cNvSpPr>
          <p:nvPr>
            <p:ph type="title"/>
          </p:nvPr>
        </p:nvSpPr>
        <p:spPr/>
        <p:txBody>
          <a:bodyPr/>
          <a:lstStyle/>
          <a:p>
            <a:r>
              <a:rPr lang="en-US" dirty="0"/>
              <a:t>So the king returned and came as far as the Jordan</a:t>
            </a:r>
          </a:p>
        </p:txBody>
      </p:sp>
    </p:spTree>
    <p:extLst>
      <p:ext uri="{BB962C8B-B14F-4D97-AF65-F5344CB8AC3E}">
        <p14:creationId xmlns:p14="http://schemas.microsoft.com/office/powerpoint/2010/main" val="8350756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water&#10;&#10;Description automatically generated">
            <a:extLst>
              <a:ext uri="{FF2B5EF4-FFF2-40B4-BE49-F238E27FC236}">
                <a16:creationId xmlns:a16="http://schemas.microsoft.com/office/drawing/2014/main" id="{B074C7C1-75BC-4828-BA4C-D33FD13748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ext Placeholder 5">
            <a:extLst>
              <a:ext uri="{FF2B5EF4-FFF2-40B4-BE49-F238E27FC236}">
                <a16:creationId xmlns:a16="http://schemas.microsoft.com/office/drawing/2014/main" id="{5FD69066-B93F-4EAD-9AA7-8FDF7AED3FC3}"/>
              </a:ext>
            </a:extLst>
          </p:cNvPr>
          <p:cNvSpPr>
            <a:spLocks noGrp="1"/>
          </p:cNvSpPr>
          <p:nvPr>
            <p:ph type="body" sz="quarter" idx="10"/>
          </p:nvPr>
        </p:nvSpPr>
        <p:spPr/>
        <p:txBody>
          <a:bodyPr/>
          <a:lstStyle/>
          <a:p>
            <a:r>
              <a:rPr lang="en-US" dirty="0"/>
              <a:t>Map showing proposed locations of Gilgal and the fords of the Jordan</a:t>
            </a:r>
          </a:p>
        </p:txBody>
      </p:sp>
      <p:sp>
        <p:nvSpPr>
          <p:cNvPr id="7" name="Text Placeholder 6">
            <a:extLst>
              <a:ext uri="{FF2B5EF4-FFF2-40B4-BE49-F238E27FC236}">
                <a16:creationId xmlns:a16="http://schemas.microsoft.com/office/drawing/2014/main" id="{38F55DD9-9F8B-4ECD-A87C-ADC9CAD09BC0}"/>
              </a:ext>
            </a:extLst>
          </p:cNvPr>
          <p:cNvSpPr>
            <a:spLocks noGrp="1"/>
          </p:cNvSpPr>
          <p:nvPr>
            <p:ph type="body" sz="quarter" idx="12"/>
          </p:nvPr>
        </p:nvSpPr>
        <p:spPr/>
        <p:txBody>
          <a:bodyPr/>
          <a:lstStyle/>
          <a:p>
            <a:r>
              <a:rPr lang="en-US" dirty="0"/>
              <a:t>19:15</a:t>
            </a:r>
          </a:p>
        </p:txBody>
      </p:sp>
      <p:sp>
        <p:nvSpPr>
          <p:cNvPr id="5" name="Title 4">
            <a:extLst>
              <a:ext uri="{FF2B5EF4-FFF2-40B4-BE49-F238E27FC236}">
                <a16:creationId xmlns:a16="http://schemas.microsoft.com/office/drawing/2014/main" id="{03C485BC-DA55-42A3-95F4-E65B9F3A2762}"/>
              </a:ext>
            </a:extLst>
          </p:cNvPr>
          <p:cNvSpPr>
            <a:spLocks noGrp="1"/>
          </p:cNvSpPr>
          <p:nvPr>
            <p:ph type="title"/>
          </p:nvPr>
        </p:nvSpPr>
        <p:spPr/>
        <p:txBody>
          <a:bodyPr/>
          <a:lstStyle/>
          <a:p>
            <a:r>
              <a:rPr lang="en-US" dirty="0"/>
              <a:t>And Judah came to Gilgal to meet the king and to bring the king over the Jordan</a:t>
            </a:r>
          </a:p>
        </p:txBody>
      </p:sp>
      <p:sp>
        <p:nvSpPr>
          <p:cNvPr id="9" name="Text Box 12">
            <a:extLst>
              <a:ext uri="{FF2B5EF4-FFF2-40B4-BE49-F238E27FC236}">
                <a16:creationId xmlns:a16="http://schemas.microsoft.com/office/drawing/2014/main" id="{0230AE83-FC76-4235-A456-0081883061EF}"/>
              </a:ext>
            </a:extLst>
          </p:cNvPr>
          <p:cNvSpPr txBox="1">
            <a:spLocks noChangeArrowheads="1"/>
          </p:cNvSpPr>
          <p:nvPr/>
        </p:nvSpPr>
        <p:spPr bwMode="auto">
          <a:xfrm rot="3321022">
            <a:off x="7017871" y="4061696"/>
            <a:ext cx="1195717" cy="300339"/>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Jordan R.</a:t>
            </a:r>
          </a:p>
        </p:txBody>
      </p:sp>
      <p:sp>
        <p:nvSpPr>
          <p:cNvPr id="10" name="Text Box 12">
            <a:extLst>
              <a:ext uri="{FF2B5EF4-FFF2-40B4-BE49-F238E27FC236}">
                <a16:creationId xmlns:a16="http://schemas.microsoft.com/office/drawing/2014/main" id="{0498C5E5-809D-4871-AB87-A823FAF2CDFC}"/>
              </a:ext>
            </a:extLst>
          </p:cNvPr>
          <p:cNvSpPr txBox="1">
            <a:spLocks noChangeArrowheads="1"/>
          </p:cNvSpPr>
          <p:nvPr/>
        </p:nvSpPr>
        <p:spPr bwMode="auto">
          <a:xfrm>
            <a:off x="70174" y="2382960"/>
            <a:ext cx="1418978" cy="48308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Jericho</a:t>
            </a:r>
          </a:p>
          <a:p>
            <a:r>
              <a:rPr lang="en-US" dirty="0"/>
              <a:t>(Tell </a:t>
            </a:r>
            <a:r>
              <a:rPr lang="en-US" dirty="0" err="1"/>
              <a:t>es</a:t>
            </a:r>
            <a:r>
              <a:rPr lang="en-US" dirty="0"/>
              <a:t>-Sultan)</a:t>
            </a:r>
          </a:p>
        </p:txBody>
      </p:sp>
      <p:sp>
        <p:nvSpPr>
          <p:cNvPr id="11" name="Text Box 12">
            <a:extLst>
              <a:ext uri="{FF2B5EF4-FFF2-40B4-BE49-F238E27FC236}">
                <a16:creationId xmlns:a16="http://schemas.microsoft.com/office/drawing/2014/main" id="{02568EAE-6E6C-43B4-9C72-1681048D7EC7}"/>
              </a:ext>
            </a:extLst>
          </p:cNvPr>
          <p:cNvSpPr txBox="1">
            <a:spLocks noChangeArrowheads="1"/>
          </p:cNvSpPr>
          <p:nvPr/>
        </p:nvSpPr>
        <p:spPr bwMode="auto">
          <a:xfrm>
            <a:off x="4601155" y="4581316"/>
            <a:ext cx="1486304" cy="48308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    Gilgal?</a:t>
            </a:r>
          </a:p>
          <a:p>
            <a:r>
              <a:rPr lang="en-US" dirty="0"/>
              <a:t>(</a:t>
            </a:r>
            <a:r>
              <a:rPr lang="en-US" dirty="0" err="1"/>
              <a:t>En</a:t>
            </a:r>
            <a:r>
              <a:rPr lang="en-US" dirty="0"/>
              <a:t> el-</a:t>
            </a:r>
            <a:r>
              <a:rPr lang="en-US" dirty="0" err="1"/>
              <a:t>Gharaba</a:t>
            </a:r>
            <a:r>
              <a:rPr lang="en-US" dirty="0"/>
              <a:t>)</a:t>
            </a:r>
          </a:p>
        </p:txBody>
      </p:sp>
      <p:sp>
        <p:nvSpPr>
          <p:cNvPr id="12" name="Text Box 12">
            <a:extLst>
              <a:ext uri="{FF2B5EF4-FFF2-40B4-BE49-F238E27FC236}">
                <a16:creationId xmlns:a16="http://schemas.microsoft.com/office/drawing/2014/main" id="{E17DE88B-C01C-4D56-8D95-74BBCD2627B5}"/>
              </a:ext>
            </a:extLst>
          </p:cNvPr>
          <p:cNvSpPr txBox="1">
            <a:spLocks noChangeArrowheads="1"/>
          </p:cNvSpPr>
          <p:nvPr/>
        </p:nvSpPr>
        <p:spPr bwMode="auto">
          <a:xfrm>
            <a:off x="3988099" y="3815215"/>
            <a:ext cx="1745991" cy="48308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    Gilgal?</a:t>
            </a:r>
          </a:p>
          <a:p>
            <a:r>
              <a:rPr lang="en-US" dirty="0"/>
              <a:t>(Khirbet </a:t>
            </a:r>
            <a:r>
              <a:rPr lang="en-US" dirty="0" err="1"/>
              <a:t>en-Nitleh</a:t>
            </a:r>
            <a:r>
              <a:rPr lang="en-US" dirty="0"/>
              <a:t>)</a:t>
            </a:r>
          </a:p>
        </p:txBody>
      </p:sp>
      <p:sp>
        <p:nvSpPr>
          <p:cNvPr id="13" name="Text Box 12">
            <a:extLst>
              <a:ext uri="{FF2B5EF4-FFF2-40B4-BE49-F238E27FC236}">
                <a16:creationId xmlns:a16="http://schemas.microsoft.com/office/drawing/2014/main" id="{D473DE5C-3C23-49D3-B458-C3FA1CF0C4D5}"/>
              </a:ext>
            </a:extLst>
          </p:cNvPr>
          <p:cNvSpPr txBox="1">
            <a:spLocks noChangeArrowheads="1"/>
          </p:cNvSpPr>
          <p:nvPr/>
        </p:nvSpPr>
        <p:spPr bwMode="auto">
          <a:xfrm>
            <a:off x="2776027" y="2130199"/>
            <a:ext cx="1370889" cy="48308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     Gilgal?</a:t>
            </a:r>
          </a:p>
          <a:p>
            <a:r>
              <a:rPr lang="en-US" dirty="0"/>
              <a:t>(Tell el-</a:t>
            </a:r>
            <a:r>
              <a:rPr lang="en-US" dirty="0" err="1"/>
              <a:t>Mefjir</a:t>
            </a:r>
            <a:r>
              <a:rPr lang="en-US" dirty="0"/>
              <a:t>)</a:t>
            </a:r>
          </a:p>
        </p:txBody>
      </p:sp>
      <p:sp>
        <p:nvSpPr>
          <p:cNvPr id="14" name="Text Box 12">
            <a:extLst>
              <a:ext uri="{FF2B5EF4-FFF2-40B4-BE49-F238E27FC236}">
                <a16:creationId xmlns:a16="http://schemas.microsoft.com/office/drawing/2014/main" id="{50F2DCC4-5FEF-449A-9161-316D517EC84D}"/>
              </a:ext>
            </a:extLst>
          </p:cNvPr>
          <p:cNvSpPr txBox="1">
            <a:spLocks noChangeArrowheads="1"/>
          </p:cNvSpPr>
          <p:nvPr/>
        </p:nvSpPr>
        <p:spPr bwMode="auto">
          <a:xfrm>
            <a:off x="157246" y="1199652"/>
            <a:ext cx="2113079" cy="48308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Gilgal?</a:t>
            </a:r>
          </a:p>
          <a:p>
            <a:r>
              <a:rPr lang="en-US" dirty="0"/>
              <a:t>(</a:t>
            </a:r>
            <a:r>
              <a:rPr lang="en-US" dirty="0" err="1"/>
              <a:t>Suwwanet</a:t>
            </a:r>
            <a:r>
              <a:rPr lang="en-US" dirty="0"/>
              <a:t> et-</a:t>
            </a:r>
            <a:r>
              <a:rPr lang="en-US" dirty="0" err="1"/>
              <a:t>Thaniya</a:t>
            </a:r>
            <a:r>
              <a:rPr lang="en-US" dirty="0"/>
              <a:t>)</a:t>
            </a:r>
          </a:p>
        </p:txBody>
      </p:sp>
      <p:sp>
        <p:nvSpPr>
          <p:cNvPr id="15" name="Text Box 12">
            <a:extLst>
              <a:ext uri="{FF2B5EF4-FFF2-40B4-BE49-F238E27FC236}">
                <a16:creationId xmlns:a16="http://schemas.microsoft.com/office/drawing/2014/main" id="{5976976D-4FF9-4178-9C85-177156F368C3}"/>
              </a:ext>
            </a:extLst>
          </p:cNvPr>
          <p:cNvSpPr txBox="1">
            <a:spLocks noChangeArrowheads="1"/>
          </p:cNvSpPr>
          <p:nvPr/>
        </p:nvSpPr>
        <p:spPr bwMode="auto">
          <a:xfrm>
            <a:off x="2021776" y="438625"/>
            <a:ext cx="1495922" cy="48308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Gilgal?</a:t>
            </a:r>
          </a:p>
          <a:p>
            <a:r>
              <a:rPr lang="en-US" dirty="0"/>
              <a:t>(Roman quarry)</a:t>
            </a:r>
          </a:p>
        </p:txBody>
      </p:sp>
      <p:sp>
        <p:nvSpPr>
          <p:cNvPr id="16" name="Text Box 12">
            <a:extLst>
              <a:ext uri="{FF2B5EF4-FFF2-40B4-BE49-F238E27FC236}">
                <a16:creationId xmlns:a16="http://schemas.microsoft.com/office/drawing/2014/main" id="{A1A2DF5A-DE01-4742-A724-2B1B683F755A}"/>
              </a:ext>
            </a:extLst>
          </p:cNvPr>
          <p:cNvSpPr txBox="1">
            <a:spLocks noChangeArrowheads="1"/>
          </p:cNvSpPr>
          <p:nvPr/>
        </p:nvSpPr>
        <p:spPr bwMode="auto">
          <a:xfrm>
            <a:off x="2893047" y="1302702"/>
            <a:ext cx="1154482" cy="483081"/>
          </a:xfrm>
          <a:prstGeom prst="rect">
            <a:avLst/>
          </a:prstGeom>
          <a:noFill/>
          <a:ln w="9525">
            <a:noFill/>
            <a:miter lim="800000"/>
            <a:headEnd/>
            <a:tailEnd/>
          </a:ln>
          <a:effectLst/>
        </p:spPr>
        <p:txBody>
          <a:bodyPr wrap="non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lvl="0" algn="ctr" fontAlgn="base">
              <a:lnSpc>
                <a:spcPts val="1500"/>
              </a:lnSpc>
              <a:spcBef>
                <a:spcPct val="0"/>
              </a:spcBef>
              <a:spcAft>
                <a:spcPct val="0"/>
              </a:spcAft>
              <a:defRPr/>
            </a:pPr>
            <a:r>
              <a:rPr lang="en-US" sz="1600" kern="0" dirty="0">
                <a:solidFill>
                  <a:srgbClr val="FEFFFF"/>
                </a:solidFill>
                <a:effectLst>
                  <a:glow rad="76200">
                    <a:srgbClr val="000000">
                      <a:alpha val="60000"/>
                    </a:srgbClr>
                  </a:glow>
                </a:effectLst>
              </a:rPr>
              <a:t>Gilgal?</a:t>
            </a:r>
          </a:p>
          <a:p>
            <a:pPr lvl="0" algn="ctr" fontAlgn="base">
              <a:lnSpc>
                <a:spcPts val="1500"/>
              </a:lnSpc>
              <a:spcBef>
                <a:spcPct val="0"/>
              </a:spcBef>
              <a:spcAft>
                <a:spcPct val="0"/>
              </a:spcAft>
              <a:defRPr/>
            </a:pPr>
            <a:r>
              <a:rPr lang="en-US" sz="1600" kern="0" dirty="0">
                <a:solidFill>
                  <a:srgbClr val="FEFFFF"/>
                </a:solidFill>
                <a:effectLst>
                  <a:glow rad="76200">
                    <a:srgbClr val="000000">
                      <a:alpha val="60000"/>
                    </a:srgbClr>
                  </a:glow>
                </a:effectLst>
              </a:rPr>
              <a:t>(three tells)</a:t>
            </a:r>
          </a:p>
        </p:txBody>
      </p:sp>
      <p:sp>
        <p:nvSpPr>
          <p:cNvPr id="17" name="Text Box 12">
            <a:extLst>
              <a:ext uri="{FF2B5EF4-FFF2-40B4-BE49-F238E27FC236}">
                <a16:creationId xmlns:a16="http://schemas.microsoft.com/office/drawing/2014/main" id="{5364F8D0-6E63-4812-A19D-218CC34BDC34}"/>
              </a:ext>
            </a:extLst>
          </p:cNvPr>
          <p:cNvSpPr txBox="1">
            <a:spLocks noChangeArrowheads="1"/>
          </p:cNvSpPr>
          <p:nvPr/>
        </p:nvSpPr>
        <p:spPr bwMode="auto">
          <a:xfrm>
            <a:off x="3451952" y="2865397"/>
            <a:ext cx="2448106" cy="67544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Gilgal?</a:t>
            </a:r>
          </a:p>
          <a:p>
            <a:r>
              <a:rPr lang="en-US" dirty="0"/>
              <a:t>(Tell el-</a:t>
            </a:r>
            <a:r>
              <a:rPr lang="en-US" dirty="0" err="1"/>
              <a:t>Matlab</a:t>
            </a:r>
            <a:r>
              <a:rPr lang="en-US" dirty="0"/>
              <a:t>, Tell el-</a:t>
            </a:r>
            <a:r>
              <a:rPr lang="en-US" dirty="0" err="1"/>
              <a:t>Jurn</a:t>
            </a:r>
            <a:r>
              <a:rPr lang="en-US" dirty="0"/>
              <a:t>,</a:t>
            </a:r>
          </a:p>
          <a:p>
            <a:r>
              <a:rPr lang="en-US" dirty="0"/>
              <a:t>Tell Deir el-</a:t>
            </a:r>
            <a:r>
              <a:rPr lang="en-US" dirty="0" err="1"/>
              <a:t>Ghannam</a:t>
            </a:r>
            <a:r>
              <a:rPr lang="en-US" dirty="0"/>
              <a:t>)</a:t>
            </a:r>
          </a:p>
        </p:txBody>
      </p:sp>
      <p:sp>
        <p:nvSpPr>
          <p:cNvPr id="18" name="Text Box 12">
            <a:extLst>
              <a:ext uri="{FF2B5EF4-FFF2-40B4-BE49-F238E27FC236}">
                <a16:creationId xmlns:a16="http://schemas.microsoft.com/office/drawing/2014/main" id="{56C3D589-9F2B-4DF6-95EC-73FB2C97759C}"/>
              </a:ext>
            </a:extLst>
          </p:cNvPr>
          <p:cNvSpPr txBox="1">
            <a:spLocks noChangeArrowheads="1"/>
          </p:cNvSpPr>
          <p:nvPr/>
        </p:nvSpPr>
        <p:spPr bwMode="auto">
          <a:xfrm>
            <a:off x="6523316" y="965054"/>
            <a:ext cx="1510350" cy="29072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el-</a:t>
            </a:r>
            <a:r>
              <a:rPr lang="en-US" dirty="0" err="1"/>
              <a:t>Mandesi</a:t>
            </a:r>
            <a:r>
              <a:rPr lang="en-US" dirty="0"/>
              <a:t> ford</a:t>
            </a:r>
          </a:p>
        </p:txBody>
      </p:sp>
      <p:sp>
        <p:nvSpPr>
          <p:cNvPr id="19" name="Text Box 12">
            <a:extLst>
              <a:ext uri="{FF2B5EF4-FFF2-40B4-BE49-F238E27FC236}">
                <a16:creationId xmlns:a16="http://schemas.microsoft.com/office/drawing/2014/main" id="{21E19D8F-E0DE-4B15-8679-6BEA113A97F0}"/>
              </a:ext>
            </a:extLst>
          </p:cNvPr>
          <p:cNvSpPr txBox="1">
            <a:spLocks noChangeArrowheads="1"/>
          </p:cNvSpPr>
          <p:nvPr/>
        </p:nvSpPr>
        <p:spPr bwMode="auto">
          <a:xfrm>
            <a:off x="7051195" y="2130101"/>
            <a:ext cx="1749197" cy="300339"/>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Umm </a:t>
            </a:r>
            <a:r>
              <a:rPr lang="en-US" dirty="0" err="1"/>
              <a:t>Enkhola</a:t>
            </a:r>
            <a:r>
              <a:rPr lang="en-US" dirty="0"/>
              <a:t> ford</a:t>
            </a:r>
          </a:p>
        </p:txBody>
      </p:sp>
      <p:sp>
        <p:nvSpPr>
          <p:cNvPr id="20" name="Text Box 12">
            <a:extLst>
              <a:ext uri="{FF2B5EF4-FFF2-40B4-BE49-F238E27FC236}">
                <a16:creationId xmlns:a16="http://schemas.microsoft.com/office/drawing/2014/main" id="{B33AAE2E-69FA-41D1-A65E-D676316F675E}"/>
              </a:ext>
            </a:extLst>
          </p:cNvPr>
          <p:cNvSpPr txBox="1">
            <a:spLocks noChangeArrowheads="1"/>
          </p:cNvSpPr>
          <p:nvPr/>
        </p:nvSpPr>
        <p:spPr bwMode="auto">
          <a:xfrm>
            <a:off x="7241231" y="2591306"/>
            <a:ext cx="1766830" cy="29072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el-</a:t>
            </a:r>
            <a:r>
              <a:rPr lang="en-US" dirty="0" err="1"/>
              <a:t>Ghoraniyeh</a:t>
            </a:r>
            <a:r>
              <a:rPr lang="en-US" dirty="0"/>
              <a:t> ford</a:t>
            </a:r>
          </a:p>
        </p:txBody>
      </p:sp>
      <p:sp>
        <p:nvSpPr>
          <p:cNvPr id="21" name="Text Box 12">
            <a:extLst>
              <a:ext uri="{FF2B5EF4-FFF2-40B4-BE49-F238E27FC236}">
                <a16:creationId xmlns:a16="http://schemas.microsoft.com/office/drawing/2014/main" id="{782DF714-A332-4FCF-9972-39DE5D0380B0}"/>
              </a:ext>
            </a:extLst>
          </p:cNvPr>
          <p:cNvSpPr txBox="1">
            <a:spLocks noChangeArrowheads="1"/>
          </p:cNvSpPr>
          <p:nvPr/>
        </p:nvSpPr>
        <p:spPr bwMode="auto">
          <a:xfrm>
            <a:off x="7623033" y="4877177"/>
            <a:ext cx="1109599" cy="300339"/>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err="1"/>
              <a:t>Hajlah</a:t>
            </a:r>
            <a:r>
              <a:rPr lang="en-US" dirty="0"/>
              <a:t> ford</a:t>
            </a:r>
          </a:p>
        </p:txBody>
      </p:sp>
      <p:sp>
        <p:nvSpPr>
          <p:cNvPr id="22" name="Text Box 12">
            <a:extLst>
              <a:ext uri="{FF2B5EF4-FFF2-40B4-BE49-F238E27FC236}">
                <a16:creationId xmlns:a16="http://schemas.microsoft.com/office/drawing/2014/main" id="{AB2EBC15-054A-468A-944A-946158462CA9}"/>
              </a:ext>
            </a:extLst>
          </p:cNvPr>
          <p:cNvSpPr txBox="1">
            <a:spLocks noChangeArrowheads="1"/>
          </p:cNvSpPr>
          <p:nvPr/>
        </p:nvSpPr>
        <p:spPr bwMode="auto">
          <a:xfrm>
            <a:off x="7370993" y="6047782"/>
            <a:ext cx="1239443" cy="29072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el-</a:t>
            </a:r>
            <a:r>
              <a:rPr lang="en-US" dirty="0" err="1"/>
              <a:t>Henu</a:t>
            </a:r>
            <a:r>
              <a:rPr lang="en-US" dirty="0"/>
              <a:t> ford</a:t>
            </a:r>
          </a:p>
        </p:txBody>
      </p:sp>
      <p:sp>
        <p:nvSpPr>
          <p:cNvPr id="23" name="Text Box 12">
            <a:extLst>
              <a:ext uri="{FF2B5EF4-FFF2-40B4-BE49-F238E27FC236}">
                <a16:creationId xmlns:a16="http://schemas.microsoft.com/office/drawing/2014/main" id="{64C15E70-656E-4D5F-886E-674D439FC18C}"/>
              </a:ext>
            </a:extLst>
          </p:cNvPr>
          <p:cNvSpPr txBox="1">
            <a:spLocks noChangeArrowheads="1"/>
          </p:cNvSpPr>
          <p:nvPr/>
        </p:nvSpPr>
        <p:spPr bwMode="auto">
          <a:xfrm rot="1314592">
            <a:off x="5869784" y="5504082"/>
            <a:ext cx="1313721" cy="300339"/>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Wadi </a:t>
            </a:r>
            <a:r>
              <a:rPr lang="en-US" dirty="0" err="1"/>
              <a:t>Kelt</a:t>
            </a:r>
            <a:endParaRPr lang="en-US" dirty="0"/>
          </a:p>
        </p:txBody>
      </p:sp>
      <p:cxnSp>
        <p:nvCxnSpPr>
          <p:cNvPr id="24" name="Straight Arrow Connector 23">
            <a:extLst>
              <a:ext uri="{FF2B5EF4-FFF2-40B4-BE49-F238E27FC236}">
                <a16:creationId xmlns:a16="http://schemas.microsoft.com/office/drawing/2014/main" id="{6B8E89AD-A45C-4590-883F-EA078D941B80}"/>
              </a:ext>
            </a:extLst>
          </p:cNvPr>
          <p:cNvCxnSpPr>
            <a:cxnSpLocks/>
          </p:cNvCxnSpPr>
          <p:nvPr/>
        </p:nvCxnSpPr>
        <p:spPr>
          <a:xfrm>
            <a:off x="1546412" y="1705175"/>
            <a:ext cx="412070" cy="568424"/>
          </a:xfrm>
          <a:prstGeom prst="straightConnector1">
            <a:avLst/>
          </a:prstGeom>
          <a:ln w="22225" cap="flat" cmpd="sng" algn="ctr">
            <a:solidFill>
              <a:schemeClr val="tx1"/>
            </a:solidFill>
            <a:prstDash val="solid"/>
            <a:round/>
            <a:headEnd type="none" w="med" len="med"/>
            <a:tailEnd type="triangle" w="med" len="med"/>
          </a:ln>
          <a:effectLst>
            <a:glow rad="50800">
              <a:schemeClr val="bg1">
                <a:alpha val="60000"/>
              </a:scheme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FCCF56EF-F0AA-41F2-B710-00291767D821}"/>
              </a:ext>
            </a:extLst>
          </p:cNvPr>
          <p:cNvCxnSpPr>
            <a:cxnSpLocks/>
          </p:cNvCxnSpPr>
          <p:nvPr/>
        </p:nvCxnSpPr>
        <p:spPr>
          <a:xfrm flipH="1">
            <a:off x="2259106" y="1771645"/>
            <a:ext cx="667714" cy="295648"/>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FCDBE7EF-49E7-4410-B49F-EA89F65BE8A0}"/>
              </a:ext>
            </a:extLst>
          </p:cNvPr>
          <p:cNvCxnSpPr>
            <a:cxnSpLocks/>
          </p:cNvCxnSpPr>
          <p:nvPr/>
        </p:nvCxnSpPr>
        <p:spPr>
          <a:xfrm flipH="1">
            <a:off x="2581204" y="1777130"/>
            <a:ext cx="345616" cy="360850"/>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C209D96F-8107-4F17-B0C5-423CE1AA9A27}"/>
              </a:ext>
            </a:extLst>
          </p:cNvPr>
          <p:cNvCxnSpPr>
            <a:cxnSpLocks/>
          </p:cNvCxnSpPr>
          <p:nvPr/>
        </p:nvCxnSpPr>
        <p:spPr>
          <a:xfrm flipH="1" flipV="1">
            <a:off x="2350145" y="2365417"/>
            <a:ext cx="510253" cy="72795"/>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40755470-2AA7-435E-881F-E5F599B86253}"/>
              </a:ext>
            </a:extLst>
          </p:cNvPr>
          <p:cNvCxnSpPr>
            <a:cxnSpLocks/>
          </p:cNvCxnSpPr>
          <p:nvPr/>
        </p:nvCxnSpPr>
        <p:spPr>
          <a:xfrm flipH="1" flipV="1">
            <a:off x="2198594" y="2717561"/>
            <a:ext cx="1253358" cy="414676"/>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09D37073-4069-4E15-B8A6-451BEE361823}"/>
              </a:ext>
            </a:extLst>
          </p:cNvPr>
          <p:cNvCxnSpPr>
            <a:cxnSpLocks/>
          </p:cNvCxnSpPr>
          <p:nvPr/>
        </p:nvCxnSpPr>
        <p:spPr>
          <a:xfrm flipH="1" flipV="1">
            <a:off x="2513982" y="3108302"/>
            <a:ext cx="937970" cy="23935"/>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31" name="Text Box 12">
            <a:extLst>
              <a:ext uri="{FF2B5EF4-FFF2-40B4-BE49-F238E27FC236}">
                <a16:creationId xmlns:a16="http://schemas.microsoft.com/office/drawing/2014/main" id="{9A056A2C-DFB5-4C08-91DA-090AE08DBD4E}"/>
              </a:ext>
            </a:extLst>
          </p:cNvPr>
          <p:cNvSpPr txBox="1">
            <a:spLocks noChangeArrowheads="1"/>
          </p:cNvSpPr>
          <p:nvPr/>
        </p:nvSpPr>
        <p:spPr bwMode="auto">
          <a:xfrm rot="21338516">
            <a:off x="322938" y="3813770"/>
            <a:ext cx="1313721" cy="300339"/>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a:t>Wadi </a:t>
            </a:r>
            <a:r>
              <a:rPr lang="en-US" dirty="0" err="1"/>
              <a:t>Kelt</a:t>
            </a:r>
            <a:endParaRPr lang="en-US" dirty="0"/>
          </a:p>
        </p:txBody>
      </p:sp>
      <p:cxnSp>
        <p:nvCxnSpPr>
          <p:cNvPr id="30" name="Straight Arrow Connector 29">
            <a:extLst>
              <a:ext uri="{FF2B5EF4-FFF2-40B4-BE49-F238E27FC236}">
                <a16:creationId xmlns:a16="http://schemas.microsoft.com/office/drawing/2014/main" id="{DF15D025-6A43-974D-8A62-0E4202948EB2}"/>
              </a:ext>
            </a:extLst>
          </p:cNvPr>
          <p:cNvCxnSpPr>
            <a:cxnSpLocks/>
          </p:cNvCxnSpPr>
          <p:nvPr/>
        </p:nvCxnSpPr>
        <p:spPr>
          <a:xfrm flipV="1">
            <a:off x="3977640" y="4498848"/>
            <a:ext cx="327916" cy="263573"/>
          </a:xfrm>
          <a:prstGeom prst="straightConnector1">
            <a:avLst/>
          </a:prstGeom>
          <a:ln w="22225" cap="flat" cmpd="sng" algn="ctr">
            <a:solidFill>
              <a:srgbClr val="FEFFFF"/>
            </a:solidFill>
            <a:prstDash val="solid"/>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32" name="Text Box 12">
            <a:extLst>
              <a:ext uri="{FF2B5EF4-FFF2-40B4-BE49-F238E27FC236}">
                <a16:creationId xmlns:a16="http://schemas.microsoft.com/office/drawing/2014/main" id="{1DF21743-8DB1-284F-B1C4-57184D79E15E}"/>
              </a:ext>
            </a:extLst>
          </p:cNvPr>
          <p:cNvSpPr txBox="1">
            <a:spLocks noChangeArrowheads="1"/>
          </p:cNvSpPr>
          <p:nvPr/>
        </p:nvSpPr>
        <p:spPr bwMode="auto">
          <a:xfrm>
            <a:off x="2722952" y="4762421"/>
            <a:ext cx="1345241" cy="290721"/>
          </a:xfrm>
          <a:prstGeom prst="rect">
            <a:avLst/>
          </a:prstGeom>
          <a:noFill/>
          <a:ln w="9525">
            <a:noFill/>
            <a:miter lim="800000"/>
            <a:headEnd/>
            <a:tailEnd/>
          </a:ln>
          <a:effectLst/>
        </p:spPr>
        <p:txBody>
          <a:bodyPr wrap="none">
            <a:spAutoFit/>
          </a:bodyPr>
          <a:lstStyle>
            <a:defPPr>
              <a:defRPr lang="en-US"/>
            </a:defPPr>
            <a:lvl1pPr lvl="0" algn="ctr" fontAlgn="base">
              <a:lnSpc>
                <a:spcPts val="1500"/>
              </a:lnSpc>
              <a:spcBef>
                <a:spcPct val="0"/>
              </a:spcBef>
              <a:spcAft>
                <a:spcPct val="0"/>
              </a:spcAft>
              <a:defRPr sz="1600" kern="0">
                <a:solidFill>
                  <a:srgbClr val="FEFFFF"/>
                </a:solidFill>
                <a:effectLst>
                  <a:glow rad="76200">
                    <a:srgbClr val="000000">
                      <a:alpha val="60000"/>
                    </a:srgbClr>
                  </a:glow>
                </a:effectLst>
                <a:latin typeface="Calibri" pitchFamily="34" charset="0"/>
                <a:cs typeface="Calibri" pitchFamily="34" charset="0"/>
              </a:defRPr>
            </a:lvl1pPr>
          </a:lstStyle>
          <a:p>
            <a:r>
              <a:rPr lang="en-US" dirty="0" err="1"/>
              <a:t>Birket</a:t>
            </a:r>
            <a:r>
              <a:rPr lang="en-US" dirty="0"/>
              <a:t> </a:t>
            </a:r>
            <a:r>
              <a:rPr lang="en-US" dirty="0" err="1"/>
              <a:t>Jiljulieh</a:t>
            </a:r>
            <a:endParaRPr lang="en-US" dirty="0"/>
          </a:p>
        </p:txBody>
      </p:sp>
      <p:sp>
        <p:nvSpPr>
          <p:cNvPr id="4" name="Rectangle 3">
            <a:extLst>
              <a:ext uri="{FF2B5EF4-FFF2-40B4-BE49-F238E27FC236}">
                <a16:creationId xmlns:a16="http://schemas.microsoft.com/office/drawing/2014/main" id="{1B89984E-2B42-5B45-86BB-609302EEBE44}"/>
              </a:ext>
            </a:extLst>
          </p:cNvPr>
          <p:cNvSpPr/>
          <p:nvPr/>
        </p:nvSpPr>
        <p:spPr>
          <a:xfrm>
            <a:off x="4343400" y="4343400"/>
            <a:ext cx="91440" cy="137160"/>
          </a:xfrm>
          <a:prstGeom prst="rect">
            <a:avLst/>
          </a:prstGeom>
          <a:solidFill>
            <a:srgbClr val="76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874073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ign on the side of a road&#10;&#10;Description automatically generated">
            <a:extLst>
              <a:ext uri="{FF2B5EF4-FFF2-40B4-BE49-F238E27FC236}">
                <a16:creationId xmlns:a16="http://schemas.microsoft.com/office/drawing/2014/main" id="{64265BC8-E2AC-4738-BF32-41E107C37E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“Gilgal” sign near Jericho</a:t>
            </a:r>
          </a:p>
        </p:txBody>
      </p:sp>
      <p:sp>
        <p:nvSpPr>
          <p:cNvPr id="3" name="Text Placeholder 2"/>
          <p:cNvSpPr>
            <a:spLocks noGrp="1"/>
          </p:cNvSpPr>
          <p:nvPr>
            <p:ph type="body" sz="quarter" idx="12"/>
          </p:nvPr>
        </p:nvSpPr>
        <p:spPr/>
        <p:txBody>
          <a:bodyPr/>
          <a:lstStyle/>
          <a:p>
            <a:r>
              <a:rPr lang="en-US" dirty="0"/>
              <a:t>19:15</a:t>
            </a:r>
          </a:p>
        </p:txBody>
      </p:sp>
      <p:sp>
        <p:nvSpPr>
          <p:cNvPr id="4" name="Title 3"/>
          <p:cNvSpPr>
            <a:spLocks noGrp="1"/>
          </p:cNvSpPr>
          <p:nvPr>
            <p:ph type="title"/>
          </p:nvPr>
        </p:nvSpPr>
        <p:spPr/>
        <p:txBody>
          <a:bodyPr/>
          <a:lstStyle/>
          <a:p>
            <a:r>
              <a:rPr lang="en-US" dirty="0"/>
              <a:t>And Judah came to Gilgal to meet the king and to bring the king over the Jordan</a:t>
            </a:r>
          </a:p>
        </p:txBody>
      </p:sp>
    </p:spTree>
    <p:extLst>
      <p:ext uri="{BB962C8B-B14F-4D97-AF65-F5344CB8AC3E}">
        <p14:creationId xmlns:p14="http://schemas.microsoft.com/office/powerpoint/2010/main" val="164369230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map&#10;&#10;Description automatically generated">
            <a:extLst>
              <a:ext uri="{FF2B5EF4-FFF2-40B4-BE49-F238E27FC236}">
                <a16:creationId xmlns:a16="http://schemas.microsoft.com/office/drawing/2014/main" id="{BD5E22A9-FD72-4563-B80D-C438210A98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p:cNvSpPr>
            <a:spLocks noGrp="1"/>
          </p:cNvSpPr>
          <p:nvPr>
            <p:ph type="body" sz="quarter" idx="10"/>
          </p:nvPr>
        </p:nvSpPr>
        <p:spPr/>
        <p:txBody>
          <a:bodyPr/>
          <a:lstStyle/>
          <a:p>
            <a:r>
              <a:rPr lang="en-US" dirty="0"/>
              <a:t>“Gilgal, which is also Twelve Stones” on the Medeba Map, circa AD 580</a:t>
            </a:r>
          </a:p>
        </p:txBody>
      </p:sp>
      <p:sp>
        <p:nvSpPr>
          <p:cNvPr id="3" name="Text Placeholder 2"/>
          <p:cNvSpPr>
            <a:spLocks noGrp="1"/>
          </p:cNvSpPr>
          <p:nvPr>
            <p:ph type="body" sz="quarter" idx="12"/>
          </p:nvPr>
        </p:nvSpPr>
        <p:spPr/>
        <p:txBody>
          <a:bodyPr/>
          <a:lstStyle/>
          <a:p>
            <a:r>
              <a:rPr lang="en-US" dirty="0"/>
              <a:t>19:15</a:t>
            </a:r>
          </a:p>
        </p:txBody>
      </p:sp>
      <p:sp>
        <p:nvSpPr>
          <p:cNvPr id="4" name="Title 3"/>
          <p:cNvSpPr>
            <a:spLocks noGrp="1"/>
          </p:cNvSpPr>
          <p:nvPr>
            <p:ph type="title"/>
          </p:nvPr>
        </p:nvSpPr>
        <p:spPr/>
        <p:txBody>
          <a:bodyPr/>
          <a:lstStyle/>
          <a:p>
            <a:r>
              <a:rPr lang="en-US" dirty="0"/>
              <a:t>And Judah came to Gilgal to meet the king and to bring the king over the Jordan</a:t>
            </a:r>
          </a:p>
        </p:txBody>
      </p:sp>
    </p:spTree>
    <p:extLst>
      <p:ext uri="{BB962C8B-B14F-4D97-AF65-F5344CB8AC3E}">
        <p14:creationId xmlns:p14="http://schemas.microsoft.com/office/powerpoint/2010/main" val="3495211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Mahanaim from south5"/>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Mahanaim (Tell </a:t>
            </a:r>
            <a:r>
              <a:rPr lang="en-US" dirty="0" err="1"/>
              <a:t>adh-Dhahab</a:t>
            </a:r>
            <a:r>
              <a:rPr lang="en-US" dirty="0"/>
              <a:t> ash-</a:t>
            </a:r>
            <a:r>
              <a:rPr lang="en-US" dirty="0" err="1"/>
              <a:t>Sharqiyya</a:t>
            </a:r>
            <a:r>
              <a:rPr lang="en-US" dirty="0"/>
              <a:t>, from the south)</a:t>
            </a:r>
          </a:p>
        </p:txBody>
      </p:sp>
      <p:sp>
        <p:nvSpPr>
          <p:cNvPr id="3" name="Text Placeholder 2"/>
          <p:cNvSpPr>
            <a:spLocks noGrp="1"/>
          </p:cNvSpPr>
          <p:nvPr>
            <p:ph type="body" sz="quarter" idx="12"/>
          </p:nvPr>
        </p:nvSpPr>
        <p:spPr/>
        <p:txBody>
          <a:bodyPr/>
          <a:lstStyle/>
          <a:p>
            <a:r>
              <a:rPr lang="is-IS" dirty="0"/>
              <a:t>19:3</a:t>
            </a:r>
            <a:endParaRPr lang="en-US" dirty="0"/>
          </a:p>
        </p:txBody>
      </p:sp>
      <p:sp>
        <p:nvSpPr>
          <p:cNvPr id="4" name="Title 3"/>
          <p:cNvSpPr>
            <a:spLocks noGrp="1"/>
          </p:cNvSpPr>
          <p:nvPr>
            <p:ph type="title"/>
          </p:nvPr>
        </p:nvSpPr>
        <p:spPr/>
        <p:txBody>
          <a:bodyPr/>
          <a:lstStyle/>
          <a:p>
            <a:r>
              <a:rPr lang="en-US" dirty="0"/>
              <a:t>The people came into the city . . . as people come when they were ashamed from fleeing a battle</a:t>
            </a:r>
          </a:p>
        </p:txBody>
      </p:sp>
      <p:sp>
        <p:nvSpPr>
          <p:cNvPr id="8" name="Oval 7"/>
          <p:cNvSpPr/>
          <p:nvPr/>
        </p:nvSpPr>
        <p:spPr>
          <a:xfrm>
            <a:off x="1981200" y="2362200"/>
            <a:ext cx="5029200" cy="1905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177518272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map&#10;&#10;Description automatically generated">
            <a:extLst>
              <a:ext uri="{FF2B5EF4-FFF2-40B4-BE49-F238E27FC236}">
                <a16:creationId xmlns:a16="http://schemas.microsoft.com/office/drawing/2014/main" id="{FFC660C5-0FDE-40AF-AA0F-7D3D91047D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p:cNvSpPr>
            <a:spLocks noGrp="1"/>
          </p:cNvSpPr>
          <p:nvPr>
            <p:ph type="body" sz="quarter" idx="10"/>
          </p:nvPr>
        </p:nvSpPr>
        <p:spPr/>
        <p:txBody>
          <a:bodyPr/>
          <a:lstStyle/>
          <a:p>
            <a:r>
              <a:rPr lang="en-US" dirty="0"/>
              <a:t>“Gilgal, which is also Twelve Stones” on the Medeba Map, circa AD 580</a:t>
            </a:r>
          </a:p>
        </p:txBody>
      </p:sp>
      <p:sp>
        <p:nvSpPr>
          <p:cNvPr id="3" name="Text Placeholder 2"/>
          <p:cNvSpPr>
            <a:spLocks noGrp="1"/>
          </p:cNvSpPr>
          <p:nvPr>
            <p:ph type="body" sz="quarter" idx="12"/>
          </p:nvPr>
        </p:nvSpPr>
        <p:spPr/>
        <p:txBody>
          <a:bodyPr/>
          <a:lstStyle/>
          <a:p>
            <a:r>
              <a:rPr lang="en-US" dirty="0"/>
              <a:t>19:15</a:t>
            </a:r>
          </a:p>
        </p:txBody>
      </p:sp>
      <p:sp>
        <p:nvSpPr>
          <p:cNvPr id="4" name="Title 3"/>
          <p:cNvSpPr>
            <a:spLocks noGrp="1"/>
          </p:cNvSpPr>
          <p:nvPr>
            <p:ph type="title"/>
          </p:nvPr>
        </p:nvSpPr>
        <p:spPr/>
        <p:txBody>
          <a:bodyPr/>
          <a:lstStyle/>
          <a:p>
            <a:r>
              <a:rPr lang="en-US" dirty="0"/>
              <a:t>And Judah came to Gilgal to meet the king and to bring the king over the Jordan</a:t>
            </a:r>
          </a:p>
        </p:txBody>
      </p:sp>
      <p:sp>
        <p:nvSpPr>
          <p:cNvPr id="6" name="Text Box 12"/>
          <p:cNvSpPr txBox="1">
            <a:spLocks noChangeArrowheads="1"/>
          </p:cNvSpPr>
          <p:nvPr/>
        </p:nvSpPr>
        <p:spPr bwMode="auto">
          <a:xfrm>
            <a:off x="2054578" y="2114550"/>
            <a:ext cx="4158544" cy="400110"/>
          </a:xfrm>
          <a:prstGeom prst="rect">
            <a:avLst/>
          </a:prstGeom>
          <a:noFill/>
          <a:ln w="9525">
            <a:noFill/>
            <a:miter lim="800000"/>
            <a:headEnd/>
            <a:tailEnd/>
          </a:ln>
          <a:effectLst/>
        </p:spPr>
        <p:txBody>
          <a:bodyPr wrap="squar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lvl="0" algn="ctr" fontAlgn="base">
              <a:spcBef>
                <a:spcPct val="0"/>
              </a:spcBef>
              <a:spcAft>
                <a:spcPct val="0"/>
              </a:spcAft>
              <a:defRPr/>
            </a:pPr>
            <a:r>
              <a:rPr lang="en-US" kern="0" dirty="0">
                <a:solidFill>
                  <a:srgbClr val="FFFF00"/>
                </a:solidFill>
                <a:effectLst>
                  <a:glow rad="76200">
                    <a:srgbClr val="000000">
                      <a:alpha val="60000"/>
                    </a:srgbClr>
                  </a:glow>
                </a:effectLst>
              </a:rPr>
              <a:t>Gilgal, which is also Twelve Stones</a:t>
            </a:r>
            <a:endParaRPr lang="en-US" sz="2400" kern="0" dirty="0">
              <a:solidFill>
                <a:srgbClr val="FFFF00"/>
              </a:solidFill>
              <a:effectLst>
                <a:glow rad="76200">
                  <a:srgbClr val="000000">
                    <a:alpha val="60000"/>
                  </a:srgbClr>
                </a:glow>
              </a:effectLst>
            </a:endParaRPr>
          </a:p>
        </p:txBody>
      </p:sp>
      <p:sp>
        <p:nvSpPr>
          <p:cNvPr id="8" name="Freeform 7"/>
          <p:cNvSpPr/>
          <p:nvPr/>
        </p:nvSpPr>
        <p:spPr>
          <a:xfrm>
            <a:off x="4477771" y="2763670"/>
            <a:ext cx="3316506" cy="2069615"/>
          </a:xfrm>
          <a:custGeom>
            <a:avLst/>
            <a:gdLst>
              <a:gd name="connsiteX0" fmla="*/ 1511300 w 3289300"/>
              <a:gd name="connsiteY0" fmla="*/ 0 h 2057400"/>
              <a:gd name="connsiteX1" fmla="*/ 1454150 w 3289300"/>
              <a:gd name="connsiteY1" fmla="*/ 450850 h 2057400"/>
              <a:gd name="connsiteX2" fmla="*/ 577850 w 3289300"/>
              <a:gd name="connsiteY2" fmla="*/ 590550 h 2057400"/>
              <a:gd name="connsiteX3" fmla="*/ 323850 w 3289300"/>
              <a:gd name="connsiteY3" fmla="*/ 692150 h 2057400"/>
              <a:gd name="connsiteX4" fmla="*/ 273050 w 3289300"/>
              <a:gd name="connsiteY4" fmla="*/ 990600 h 2057400"/>
              <a:gd name="connsiteX5" fmla="*/ 247650 w 3289300"/>
              <a:gd name="connsiteY5" fmla="*/ 1231900 h 2057400"/>
              <a:gd name="connsiteX6" fmla="*/ 50800 w 3289300"/>
              <a:gd name="connsiteY6" fmla="*/ 1587500 h 2057400"/>
              <a:gd name="connsiteX7" fmla="*/ 0 w 3289300"/>
              <a:gd name="connsiteY7" fmla="*/ 1949450 h 2057400"/>
              <a:gd name="connsiteX8" fmla="*/ 406400 w 3289300"/>
              <a:gd name="connsiteY8" fmla="*/ 2057400 h 2057400"/>
              <a:gd name="connsiteX9" fmla="*/ 3282950 w 3289300"/>
              <a:gd name="connsiteY9" fmla="*/ 1784350 h 2057400"/>
              <a:gd name="connsiteX10" fmla="*/ 3289300 w 3289300"/>
              <a:gd name="connsiteY10" fmla="*/ 1098550 h 2057400"/>
              <a:gd name="connsiteX11" fmla="*/ 3200400 w 3289300"/>
              <a:gd name="connsiteY11" fmla="*/ 812800 h 2057400"/>
              <a:gd name="connsiteX12" fmla="*/ 2749550 w 3289300"/>
              <a:gd name="connsiteY12" fmla="*/ 304800 h 2057400"/>
              <a:gd name="connsiteX13" fmla="*/ 2279650 w 3289300"/>
              <a:gd name="connsiteY13" fmla="*/ 6350 h 2057400"/>
              <a:gd name="connsiteX14" fmla="*/ 1511300 w 3289300"/>
              <a:gd name="connsiteY14" fmla="*/ 0 h 2057400"/>
              <a:gd name="connsiteX0" fmla="*/ 1511300 w 3289300"/>
              <a:gd name="connsiteY0" fmla="*/ 0 h 2057400"/>
              <a:gd name="connsiteX1" fmla="*/ 1454150 w 3289300"/>
              <a:gd name="connsiteY1" fmla="*/ 450850 h 2057400"/>
              <a:gd name="connsiteX2" fmla="*/ 577850 w 3289300"/>
              <a:gd name="connsiteY2" fmla="*/ 590550 h 2057400"/>
              <a:gd name="connsiteX3" fmla="*/ 323850 w 3289300"/>
              <a:gd name="connsiteY3" fmla="*/ 692150 h 2057400"/>
              <a:gd name="connsiteX4" fmla="*/ 273050 w 3289300"/>
              <a:gd name="connsiteY4" fmla="*/ 990600 h 2057400"/>
              <a:gd name="connsiteX5" fmla="*/ 247650 w 3289300"/>
              <a:gd name="connsiteY5" fmla="*/ 1231900 h 2057400"/>
              <a:gd name="connsiteX6" fmla="*/ 50800 w 3289300"/>
              <a:gd name="connsiteY6" fmla="*/ 1587500 h 2057400"/>
              <a:gd name="connsiteX7" fmla="*/ 0 w 3289300"/>
              <a:gd name="connsiteY7" fmla="*/ 1949450 h 2057400"/>
              <a:gd name="connsiteX8" fmla="*/ 406400 w 3289300"/>
              <a:gd name="connsiteY8" fmla="*/ 2057400 h 2057400"/>
              <a:gd name="connsiteX9" fmla="*/ 3282950 w 3289300"/>
              <a:gd name="connsiteY9" fmla="*/ 1784350 h 2057400"/>
              <a:gd name="connsiteX10" fmla="*/ 3289300 w 3289300"/>
              <a:gd name="connsiteY10" fmla="*/ 1098550 h 2057400"/>
              <a:gd name="connsiteX11" fmla="*/ 3200400 w 3289300"/>
              <a:gd name="connsiteY11" fmla="*/ 812800 h 2057400"/>
              <a:gd name="connsiteX12" fmla="*/ 2749550 w 3289300"/>
              <a:gd name="connsiteY12" fmla="*/ 304800 h 2057400"/>
              <a:gd name="connsiteX13" fmla="*/ 2279650 w 3289300"/>
              <a:gd name="connsiteY13" fmla="*/ 6350 h 2057400"/>
              <a:gd name="connsiteX14" fmla="*/ 1511300 w 3289300"/>
              <a:gd name="connsiteY14" fmla="*/ 0 h 2057400"/>
              <a:gd name="connsiteX0" fmla="*/ 1511300 w 3289300"/>
              <a:gd name="connsiteY0" fmla="*/ 0 h 2057400"/>
              <a:gd name="connsiteX1" fmla="*/ 1454150 w 3289300"/>
              <a:gd name="connsiteY1" fmla="*/ 450850 h 2057400"/>
              <a:gd name="connsiteX2" fmla="*/ 577850 w 3289300"/>
              <a:gd name="connsiteY2" fmla="*/ 590550 h 2057400"/>
              <a:gd name="connsiteX3" fmla="*/ 323850 w 3289300"/>
              <a:gd name="connsiteY3" fmla="*/ 692150 h 2057400"/>
              <a:gd name="connsiteX4" fmla="*/ 273050 w 3289300"/>
              <a:gd name="connsiteY4" fmla="*/ 990600 h 2057400"/>
              <a:gd name="connsiteX5" fmla="*/ 247650 w 3289300"/>
              <a:gd name="connsiteY5" fmla="*/ 1231900 h 2057400"/>
              <a:gd name="connsiteX6" fmla="*/ 50800 w 3289300"/>
              <a:gd name="connsiteY6" fmla="*/ 1587500 h 2057400"/>
              <a:gd name="connsiteX7" fmla="*/ 0 w 3289300"/>
              <a:gd name="connsiteY7" fmla="*/ 1949450 h 2057400"/>
              <a:gd name="connsiteX8" fmla="*/ 406400 w 3289300"/>
              <a:gd name="connsiteY8" fmla="*/ 2057400 h 2057400"/>
              <a:gd name="connsiteX9" fmla="*/ 3282950 w 3289300"/>
              <a:gd name="connsiteY9" fmla="*/ 1784350 h 2057400"/>
              <a:gd name="connsiteX10" fmla="*/ 3289300 w 3289300"/>
              <a:gd name="connsiteY10" fmla="*/ 1098550 h 2057400"/>
              <a:gd name="connsiteX11" fmla="*/ 3200400 w 3289300"/>
              <a:gd name="connsiteY11" fmla="*/ 812800 h 2057400"/>
              <a:gd name="connsiteX12" fmla="*/ 2749550 w 3289300"/>
              <a:gd name="connsiteY12" fmla="*/ 304800 h 2057400"/>
              <a:gd name="connsiteX13" fmla="*/ 2279650 w 3289300"/>
              <a:gd name="connsiteY13" fmla="*/ 6350 h 2057400"/>
              <a:gd name="connsiteX14" fmla="*/ 1511300 w 3289300"/>
              <a:gd name="connsiteY14" fmla="*/ 0 h 2057400"/>
              <a:gd name="connsiteX0" fmla="*/ 1523206 w 3289300"/>
              <a:gd name="connsiteY0" fmla="*/ 0 h 2055019"/>
              <a:gd name="connsiteX1" fmla="*/ 1454150 w 3289300"/>
              <a:gd name="connsiteY1" fmla="*/ 448469 h 2055019"/>
              <a:gd name="connsiteX2" fmla="*/ 577850 w 3289300"/>
              <a:gd name="connsiteY2" fmla="*/ 588169 h 2055019"/>
              <a:gd name="connsiteX3" fmla="*/ 323850 w 3289300"/>
              <a:gd name="connsiteY3" fmla="*/ 689769 h 2055019"/>
              <a:gd name="connsiteX4" fmla="*/ 273050 w 3289300"/>
              <a:gd name="connsiteY4" fmla="*/ 988219 h 2055019"/>
              <a:gd name="connsiteX5" fmla="*/ 247650 w 3289300"/>
              <a:gd name="connsiteY5" fmla="*/ 1229519 h 2055019"/>
              <a:gd name="connsiteX6" fmla="*/ 50800 w 3289300"/>
              <a:gd name="connsiteY6" fmla="*/ 1585119 h 2055019"/>
              <a:gd name="connsiteX7" fmla="*/ 0 w 3289300"/>
              <a:gd name="connsiteY7" fmla="*/ 1947069 h 2055019"/>
              <a:gd name="connsiteX8" fmla="*/ 406400 w 3289300"/>
              <a:gd name="connsiteY8" fmla="*/ 2055019 h 2055019"/>
              <a:gd name="connsiteX9" fmla="*/ 3282950 w 3289300"/>
              <a:gd name="connsiteY9" fmla="*/ 1781969 h 2055019"/>
              <a:gd name="connsiteX10" fmla="*/ 3289300 w 3289300"/>
              <a:gd name="connsiteY10" fmla="*/ 1096169 h 2055019"/>
              <a:gd name="connsiteX11" fmla="*/ 3200400 w 3289300"/>
              <a:gd name="connsiteY11" fmla="*/ 810419 h 2055019"/>
              <a:gd name="connsiteX12" fmla="*/ 2749550 w 3289300"/>
              <a:gd name="connsiteY12" fmla="*/ 302419 h 2055019"/>
              <a:gd name="connsiteX13" fmla="*/ 2279650 w 3289300"/>
              <a:gd name="connsiteY13" fmla="*/ 3969 h 2055019"/>
              <a:gd name="connsiteX14" fmla="*/ 1523206 w 3289300"/>
              <a:gd name="connsiteY14" fmla="*/ 0 h 2055019"/>
              <a:gd name="connsiteX0" fmla="*/ 1523206 w 3289300"/>
              <a:gd name="connsiteY0" fmla="*/ 0 h 2055019"/>
              <a:gd name="connsiteX1" fmla="*/ 1423193 w 3289300"/>
              <a:gd name="connsiteY1" fmla="*/ 465138 h 2055019"/>
              <a:gd name="connsiteX2" fmla="*/ 577850 w 3289300"/>
              <a:gd name="connsiteY2" fmla="*/ 588169 h 2055019"/>
              <a:gd name="connsiteX3" fmla="*/ 323850 w 3289300"/>
              <a:gd name="connsiteY3" fmla="*/ 689769 h 2055019"/>
              <a:gd name="connsiteX4" fmla="*/ 273050 w 3289300"/>
              <a:gd name="connsiteY4" fmla="*/ 988219 h 2055019"/>
              <a:gd name="connsiteX5" fmla="*/ 247650 w 3289300"/>
              <a:gd name="connsiteY5" fmla="*/ 1229519 h 2055019"/>
              <a:gd name="connsiteX6" fmla="*/ 50800 w 3289300"/>
              <a:gd name="connsiteY6" fmla="*/ 1585119 h 2055019"/>
              <a:gd name="connsiteX7" fmla="*/ 0 w 3289300"/>
              <a:gd name="connsiteY7" fmla="*/ 1947069 h 2055019"/>
              <a:gd name="connsiteX8" fmla="*/ 406400 w 3289300"/>
              <a:gd name="connsiteY8" fmla="*/ 2055019 h 2055019"/>
              <a:gd name="connsiteX9" fmla="*/ 3282950 w 3289300"/>
              <a:gd name="connsiteY9" fmla="*/ 1781969 h 2055019"/>
              <a:gd name="connsiteX10" fmla="*/ 3289300 w 3289300"/>
              <a:gd name="connsiteY10" fmla="*/ 1096169 h 2055019"/>
              <a:gd name="connsiteX11" fmla="*/ 3200400 w 3289300"/>
              <a:gd name="connsiteY11" fmla="*/ 810419 h 2055019"/>
              <a:gd name="connsiteX12" fmla="*/ 2749550 w 3289300"/>
              <a:gd name="connsiteY12" fmla="*/ 302419 h 2055019"/>
              <a:gd name="connsiteX13" fmla="*/ 2279650 w 3289300"/>
              <a:gd name="connsiteY13" fmla="*/ 3969 h 2055019"/>
              <a:gd name="connsiteX14" fmla="*/ 1523206 w 3289300"/>
              <a:gd name="connsiteY14" fmla="*/ 0 h 2055019"/>
              <a:gd name="connsiteX0" fmla="*/ 1523206 w 3289300"/>
              <a:gd name="connsiteY0" fmla="*/ 0 h 2055019"/>
              <a:gd name="connsiteX1" fmla="*/ 1423193 w 3289300"/>
              <a:gd name="connsiteY1" fmla="*/ 465138 h 2055019"/>
              <a:gd name="connsiteX2" fmla="*/ 577850 w 3289300"/>
              <a:gd name="connsiteY2" fmla="*/ 588169 h 2055019"/>
              <a:gd name="connsiteX3" fmla="*/ 323850 w 3289300"/>
              <a:gd name="connsiteY3" fmla="*/ 689769 h 2055019"/>
              <a:gd name="connsiteX4" fmla="*/ 273050 w 3289300"/>
              <a:gd name="connsiteY4" fmla="*/ 988219 h 2055019"/>
              <a:gd name="connsiteX5" fmla="*/ 247650 w 3289300"/>
              <a:gd name="connsiteY5" fmla="*/ 1229519 h 2055019"/>
              <a:gd name="connsiteX6" fmla="*/ 50800 w 3289300"/>
              <a:gd name="connsiteY6" fmla="*/ 1585119 h 2055019"/>
              <a:gd name="connsiteX7" fmla="*/ 0 w 3289300"/>
              <a:gd name="connsiteY7" fmla="*/ 1947069 h 2055019"/>
              <a:gd name="connsiteX8" fmla="*/ 406400 w 3289300"/>
              <a:gd name="connsiteY8" fmla="*/ 2055019 h 2055019"/>
              <a:gd name="connsiteX9" fmla="*/ 3282950 w 3289300"/>
              <a:gd name="connsiteY9" fmla="*/ 1781969 h 2055019"/>
              <a:gd name="connsiteX10" fmla="*/ 3289300 w 3289300"/>
              <a:gd name="connsiteY10" fmla="*/ 1096169 h 2055019"/>
              <a:gd name="connsiteX11" fmla="*/ 3200400 w 3289300"/>
              <a:gd name="connsiteY11" fmla="*/ 810419 h 2055019"/>
              <a:gd name="connsiteX12" fmla="*/ 2749550 w 3289300"/>
              <a:gd name="connsiteY12" fmla="*/ 302419 h 2055019"/>
              <a:gd name="connsiteX13" fmla="*/ 2279650 w 3289300"/>
              <a:gd name="connsiteY13" fmla="*/ 3969 h 2055019"/>
              <a:gd name="connsiteX14" fmla="*/ 1523206 w 3289300"/>
              <a:gd name="connsiteY14" fmla="*/ 0 h 2055019"/>
              <a:gd name="connsiteX0" fmla="*/ 1523206 w 3289300"/>
              <a:gd name="connsiteY0" fmla="*/ 0 h 2055019"/>
              <a:gd name="connsiteX1" fmla="*/ 1449387 w 3289300"/>
              <a:gd name="connsiteY1" fmla="*/ 443707 h 2055019"/>
              <a:gd name="connsiteX2" fmla="*/ 577850 w 3289300"/>
              <a:gd name="connsiteY2" fmla="*/ 588169 h 2055019"/>
              <a:gd name="connsiteX3" fmla="*/ 323850 w 3289300"/>
              <a:gd name="connsiteY3" fmla="*/ 689769 h 2055019"/>
              <a:gd name="connsiteX4" fmla="*/ 273050 w 3289300"/>
              <a:gd name="connsiteY4" fmla="*/ 988219 h 2055019"/>
              <a:gd name="connsiteX5" fmla="*/ 247650 w 3289300"/>
              <a:gd name="connsiteY5" fmla="*/ 1229519 h 2055019"/>
              <a:gd name="connsiteX6" fmla="*/ 50800 w 3289300"/>
              <a:gd name="connsiteY6" fmla="*/ 1585119 h 2055019"/>
              <a:gd name="connsiteX7" fmla="*/ 0 w 3289300"/>
              <a:gd name="connsiteY7" fmla="*/ 1947069 h 2055019"/>
              <a:gd name="connsiteX8" fmla="*/ 406400 w 3289300"/>
              <a:gd name="connsiteY8" fmla="*/ 2055019 h 2055019"/>
              <a:gd name="connsiteX9" fmla="*/ 3282950 w 3289300"/>
              <a:gd name="connsiteY9" fmla="*/ 1781969 h 2055019"/>
              <a:gd name="connsiteX10" fmla="*/ 3289300 w 3289300"/>
              <a:gd name="connsiteY10" fmla="*/ 1096169 h 2055019"/>
              <a:gd name="connsiteX11" fmla="*/ 3200400 w 3289300"/>
              <a:gd name="connsiteY11" fmla="*/ 810419 h 2055019"/>
              <a:gd name="connsiteX12" fmla="*/ 2749550 w 3289300"/>
              <a:gd name="connsiteY12" fmla="*/ 302419 h 2055019"/>
              <a:gd name="connsiteX13" fmla="*/ 2279650 w 3289300"/>
              <a:gd name="connsiteY13" fmla="*/ 3969 h 2055019"/>
              <a:gd name="connsiteX14" fmla="*/ 1523206 w 3289300"/>
              <a:gd name="connsiteY14" fmla="*/ 0 h 2055019"/>
              <a:gd name="connsiteX0" fmla="*/ 1523206 w 3289300"/>
              <a:gd name="connsiteY0" fmla="*/ 0 h 2055019"/>
              <a:gd name="connsiteX1" fmla="*/ 1449387 w 3289300"/>
              <a:gd name="connsiteY1" fmla="*/ 443707 h 2055019"/>
              <a:gd name="connsiteX2" fmla="*/ 577850 w 3289300"/>
              <a:gd name="connsiteY2" fmla="*/ 588169 h 2055019"/>
              <a:gd name="connsiteX3" fmla="*/ 323850 w 3289300"/>
              <a:gd name="connsiteY3" fmla="*/ 689769 h 2055019"/>
              <a:gd name="connsiteX4" fmla="*/ 273050 w 3289300"/>
              <a:gd name="connsiteY4" fmla="*/ 988219 h 2055019"/>
              <a:gd name="connsiteX5" fmla="*/ 247650 w 3289300"/>
              <a:gd name="connsiteY5" fmla="*/ 1229519 h 2055019"/>
              <a:gd name="connsiteX6" fmla="*/ 50800 w 3289300"/>
              <a:gd name="connsiteY6" fmla="*/ 1585119 h 2055019"/>
              <a:gd name="connsiteX7" fmla="*/ 0 w 3289300"/>
              <a:gd name="connsiteY7" fmla="*/ 1947069 h 2055019"/>
              <a:gd name="connsiteX8" fmla="*/ 406400 w 3289300"/>
              <a:gd name="connsiteY8" fmla="*/ 2055019 h 2055019"/>
              <a:gd name="connsiteX9" fmla="*/ 3282950 w 3289300"/>
              <a:gd name="connsiteY9" fmla="*/ 1781969 h 2055019"/>
              <a:gd name="connsiteX10" fmla="*/ 3289300 w 3289300"/>
              <a:gd name="connsiteY10" fmla="*/ 1096169 h 2055019"/>
              <a:gd name="connsiteX11" fmla="*/ 3200400 w 3289300"/>
              <a:gd name="connsiteY11" fmla="*/ 810419 h 2055019"/>
              <a:gd name="connsiteX12" fmla="*/ 2749550 w 3289300"/>
              <a:gd name="connsiteY12" fmla="*/ 302419 h 2055019"/>
              <a:gd name="connsiteX13" fmla="*/ 2279650 w 3289300"/>
              <a:gd name="connsiteY13" fmla="*/ 3969 h 2055019"/>
              <a:gd name="connsiteX14" fmla="*/ 1523206 w 3289300"/>
              <a:gd name="connsiteY14" fmla="*/ 0 h 2055019"/>
              <a:gd name="connsiteX0" fmla="*/ 1523206 w 3289300"/>
              <a:gd name="connsiteY0" fmla="*/ 0 h 2055019"/>
              <a:gd name="connsiteX1" fmla="*/ 1449387 w 3289300"/>
              <a:gd name="connsiteY1" fmla="*/ 443707 h 2055019"/>
              <a:gd name="connsiteX2" fmla="*/ 577850 w 3289300"/>
              <a:gd name="connsiteY2" fmla="*/ 588169 h 2055019"/>
              <a:gd name="connsiteX3" fmla="*/ 383381 w 3289300"/>
              <a:gd name="connsiteY3" fmla="*/ 644525 h 2055019"/>
              <a:gd name="connsiteX4" fmla="*/ 273050 w 3289300"/>
              <a:gd name="connsiteY4" fmla="*/ 988219 h 2055019"/>
              <a:gd name="connsiteX5" fmla="*/ 247650 w 3289300"/>
              <a:gd name="connsiteY5" fmla="*/ 1229519 h 2055019"/>
              <a:gd name="connsiteX6" fmla="*/ 50800 w 3289300"/>
              <a:gd name="connsiteY6" fmla="*/ 1585119 h 2055019"/>
              <a:gd name="connsiteX7" fmla="*/ 0 w 3289300"/>
              <a:gd name="connsiteY7" fmla="*/ 1947069 h 2055019"/>
              <a:gd name="connsiteX8" fmla="*/ 406400 w 3289300"/>
              <a:gd name="connsiteY8" fmla="*/ 2055019 h 2055019"/>
              <a:gd name="connsiteX9" fmla="*/ 3282950 w 3289300"/>
              <a:gd name="connsiteY9" fmla="*/ 1781969 h 2055019"/>
              <a:gd name="connsiteX10" fmla="*/ 3289300 w 3289300"/>
              <a:gd name="connsiteY10" fmla="*/ 1096169 h 2055019"/>
              <a:gd name="connsiteX11" fmla="*/ 3200400 w 3289300"/>
              <a:gd name="connsiteY11" fmla="*/ 810419 h 2055019"/>
              <a:gd name="connsiteX12" fmla="*/ 2749550 w 3289300"/>
              <a:gd name="connsiteY12" fmla="*/ 302419 h 2055019"/>
              <a:gd name="connsiteX13" fmla="*/ 2279650 w 3289300"/>
              <a:gd name="connsiteY13" fmla="*/ 3969 h 2055019"/>
              <a:gd name="connsiteX14" fmla="*/ 1523206 w 3289300"/>
              <a:gd name="connsiteY14" fmla="*/ 0 h 2055019"/>
              <a:gd name="connsiteX0" fmla="*/ 1523206 w 3289300"/>
              <a:gd name="connsiteY0" fmla="*/ 0 h 2055019"/>
              <a:gd name="connsiteX1" fmla="*/ 1449387 w 3289300"/>
              <a:gd name="connsiteY1" fmla="*/ 443707 h 2055019"/>
              <a:gd name="connsiteX2" fmla="*/ 383381 w 3289300"/>
              <a:gd name="connsiteY2" fmla="*/ 644525 h 2055019"/>
              <a:gd name="connsiteX3" fmla="*/ 273050 w 3289300"/>
              <a:gd name="connsiteY3" fmla="*/ 988219 h 2055019"/>
              <a:gd name="connsiteX4" fmla="*/ 247650 w 3289300"/>
              <a:gd name="connsiteY4" fmla="*/ 1229519 h 2055019"/>
              <a:gd name="connsiteX5" fmla="*/ 50800 w 3289300"/>
              <a:gd name="connsiteY5" fmla="*/ 1585119 h 2055019"/>
              <a:gd name="connsiteX6" fmla="*/ 0 w 3289300"/>
              <a:gd name="connsiteY6" fmla="*/ 1947069 h 2055019"/>
              <a:gd name="connsiteX7" fmla="*/ 406400 w 3289300"/>
              <a:gd name="connsiteY7" fmla="*/ 2055019 h 2055019"/>
              <a:gd name="connsiteX8" fmla="*/ 3282950 w 3289300"/>
              <a:gd name="connsiteY8" fmla="*/ 1781969 h 2055019"/>
              <a:gd name="connsiteX9" fmla="*/ 3289300 w 3289300"/>
              <a:gd name="connsiteY9" fmla="*/ 1096169 h 2055019"/>
              <a:gd name="connsiteX10" fmla="*/ 3200400 w 3289300"/>
              <a:gd name="connsiteY10" fmla="*/ 810419 h 2055019"/>
              <a:gd name="connsiteX11" fmla="*/ 2749550 w 3289300"/>
              <a:gd name="connsiteY11" fmla="*/ 302419 h 2055019"/>
              <a:gd name="connsiteX12" fmla="*/ 2279650 w 3289300"/>
              <a:gd name="connsiteY12" fmla="*/ 3969 h 2055019"/>
              <a:gd name="connsiteX13" fmla="*/ 1523206 w 3289300"/>
              <a:gd name="connsiteY13" fmla="*/ 0 h 2055019"/>
              <a:gd name="connsiteX0" fmla="*/ 1523206 w 3289300"/>
              <a:gd name="connsiteY0" fmla="*/ 0 h 2055019"/>
              <a:gd name="connsiteX1" fmla="*/ 1449387 w 3289300"/>
              <a:gd name="connsiteY1" fmla="*/ 443707 h 2055019"/>
              <a:gd name="connsiteX2" fmla="*/ 383381 w 3289300"/>
              <a:gd name="connsiteY2" fmla="*/ 644525 h 2055019"/>
              <a:gd name="connsiteX3" fmla="*/ 273050 w 3289300"/>
              <a:gd name="connsiteY3" fmla="*/ 988219 h 2055019"/>
              <a:gd name="connsiteX4" fmla="*/ 247650 w 3289300"/>
              <a:gd name="connsiteY4" fmla="*/ 1229519 h 2055019"/>
              <a:gd name="connsiteX5" fmla="*/ 50800 w 3289300"/>
              <a:gd name="connsiteY5" fmla="*/ 1585119 h 2055019"/>
              <a:gd name="connsiteX6" fmla="*/ 0 w 3289300"/>
              <a:gd name="connsiteY6" fmla="*/ 1947069 h 2055019"/>
              <a:gd name="connsiteX7" fmla="*/ 406400 w 3289300"/>
              <a:gd name="connsiteY7" fmla="*/ 2055019 h 2055019"/>
              <a:gd name="connsiteX8" fmla="*/ 3282950 w 3289300"/>
              <a:gd name="connsiteY8" fmla="*/ 1781969 h 2055019"/>
              <a:gd name="connsiteX9" fmla="*/ 3289300 w 3289300"/>
              <a:gd name="connsiteY9" fmla="*/ 1096169 h 2055019"/>
              <a:gd name="connsiteX10" fmla="*/ 3200400 w 3289300"/>
              <a:gd name="connsiteY10" fmla="*/ 810419 h 2055019"/>
              <a:gd name="connsiteX11" fmla="*/ 2749550 w 3289300"/>
              <a:gd name="connsiteY11" fmla="*/ 302419 h 2055019"/>
              <a:gd name="connsiteX12" fmla="*/ 2279650 w 3289300"/>
              <a:gd name="connsiteY12" fmla="*/ 3969 h 2055019"/>
              <a:gd name="connsiteX13" fmla="*/ 1523206 w 3289300"/>
              <a:gd name="connsiteY13" fmla="*/ 0 h 2055019"/>
              <a:gd name="connsiteX0" fmla="*/ 1523206 w 3289300"/>
              <a:gd name="connsiteY0" fmla="*/ 0 h 2055019"/>
              <a:gd name="connsiteX1" fmla="*/ 1449387 w 3289300"/>
              <a:gd name="connsiteY1" fmla="*/ 443707 h 2055019"/>
              <a:gd name="connsiteX2" fmla="*/ 383381 w 3289300"/>
              <a:gd name="connsiteY2" fmla="*/ 644525 h 2055019"/>
              <a:gd name="connsiteX3" fmla="*/ 273050 w 3289300"/>
              <a:gd name="connsiteY3" fmla="*/ 988219 h 2055019"/>
              <a:gd name="connsiteX4" fmla="*/ 247650 w 3289300"/>
              <a:gd name="connsiteY4" fmla="*/ 1229519 h 2055019"/>
              <a:gd name="connsiteX5" fmla="*/ 50800 w 3289300"/>
              <a:gd name="connsiteY5" fmla="*/ 1585119 h 2055019"/>
              <a:gd name="connsiteX6" fmla="*/ 0 w 3289300"/>
              <a:gd name="connsiteY6" fmla="*/ 1947069 h 2055019"/>
              <a:gd name="connsiteX7" fmla="*/ 406400 w 3289300"/>
              <a:gd name="connsiteY7" fmla="*/ 2055019 h 2055019"/>
              <a:gd name="connsiteX8" fmla="*/ 3282950 w 3289300"/>
              <a:gd name="connsiteY8" fmla="*/ 1781969 h 2055019"/>
              <a:gd name="connsiteX9" fmla="*/ 3289300 w 3289300"/>
              <a:gd name="connsiteY9" fmla="*/ 1096169 h 2055019"/>
              <a:gd name="connsiteX10" fmla="*/ 3200400 w 3289300"/>
              <a:gd name="connsiteY10" fmla="*/ 810419 h 2055019"/>
              <a:gd name="connsiteX11" fmla="*/ 2749550 w 3289300"/>
              <a:gd name="connsiteY11" fmla="*/ 302419 h 2055019"/>
              <a:gd name="connsiteX12" fmla="*/ 2279650 w 3289300"/>
              <a:gd name="connsiteY12" fmla="*/ 3969 h 2055019"/>
              <a:gd name="connsiteX13" fmla="*/ 1523206 w 3289300"/>
              <a:gd name="connsiteY13" fmla="*/ 0 h 2055019"/>
              <a:gd name="connsiteX0" fmla="*/ 1523206 w 3289300"/>
              <a:gd name="connsiteY0" fmla="*/ 0 h 2055019"/>
              <a:gd name="connsiteX1" fmla="*/ 1449387 w 3289300"/>
              <a:gd name="connsiteY1" fmla="*/ 443707 h 2055019"/>
              <a:gd name="connsiteX2" fmla="*/ 383381 w 3289300"/>
              <a:gd name="connsiteY2" fmla="*/ 644525 h 2055019"/>
              <a:gd name="connsiteX3" fmla="*/ 273050 w 3289300"/>
              <a:gd name="connsiteY3" fmla="*/ 988219 h 2055019"/>
              <a:gd name="connsiteX4" fmla="*/ 247650 w 3289300"/>
              <a:gd name="connsiteY4" fmla="*/ 1229519 h 2055019"/>
              <a:gd name="connsiteX5" fmla="*/ 50800 w 3289300"/>
              <a:gd name="connsiteY5" fmla="*/ 1585119 h 2055019"/>
              <a:gd name="connsiteX6" fmla="*/ 0 w 3289300"/>
              <a:gd name="connsiteY6" fmla="*/ 1947069 h 2055019"/>
              <a:gd name="connsiteX7" fmla="*/ 406400 w 3289300"/>
              <a:gd name="connsiteY7" fmla="*/ 2055019 h 2055019"/>
              <a:gd name="connsiteX8" fmla="*/ 3282950 w 3289300"/>
              <a:gd name="connsiteY8" fmla="*/ 1781969 h 2055019"/>
              <a:gd name="connsiteX9" fmla="*/ 3289300 w 3289300"/>
              <a:gd name="connsiteY9" fmla="*/ 1096169 h 2055019"/>
              <a:gd name="connsiteX10" fmla="*/ 3200400 w 3289300"/>
              <a:gd name="connsiteY10" fmla="*/ 810419 h 2055019"/>
              <a:gd name="connsiteX11" fmla="*/ 2749550 w 3289300"/>
              <a:gd name="connsiteY11" fmla="*/ 302419 h 2055019"/>
              <a:gd name="connsiteX12" fmla="*/ 2279650 w 3289300"/>
              <a:gd name="connsiteY12" fmla="*/ 3969 h 2055019"/>
              <a:gd name="connsiteX13" fmla="*/ 1523206 w 3289300"/>
              <a:gd name="connsiteY13" fmla="*/ 0 h 2055019"/>
              <a:gd name="connsiteX0" fmla="*/ 1523206 w 3289300"/>
              <a:gd name="connsiteY0" fmla="*/ 0 h 2055019"/>
              <a:gd name="connsiteX1" fmla="*/ 1449387 w 3289300"/>
              <a:gd name="connsiteY1" fmla="*/ 443707 h 2055019"/>
              <a:gd name="connsiteX2" fmla="*/ 383381 w 3289300"/>
              <a:gd name="connsiteY2" fmla="*/ 644525 h 2055019"/>
              <a:gd name="connsiteX3" fmla="*/ 301625 w 3289300"/>
              <a:gd name="connsiteY3" fmla="*/ 1004888 h 2055019"/>
              <a:gd name="connsiteX4" fmla="*/ 247650 w 3289300"/>
              <a:gd name="connsiteY4" fmla="*/ 1229519 h 2055019"/>
              <a:gd name="connsiteX5" fmla="*/ 50800 w 3289300"/>
              <a:gd name="connsiteY5" fmla="*/ 1585119 h 2055019"/>
              <a:gd name="connsiteX6" fmla="*/ 0 w 3289300"/>
              <a:gd name="connsiteY6" fmla="*/ 1947069 h 2055019"/>
              <a:gd name="connsiteX7" fmla="*/ 406400 w 3289300"/>
              <a:gd name="connsiteY7" fmla="*/ 2055019 h 2055019"/>
              <a:gd name="connsiteX8" fmla="*/ 3282950 w 3289300"/>
              <a:gd name="connsiteY8" fmla="*/ 1781969 h 2055019"/>
              <a:gd name="connsiteX9" fmla="*/ 3289300 w 3289300"/>
              <a:gd name="connsiteY9" fmla="*/ 1096169 h 2055019"/>
              <a:gd name="connsiteX10" fmla="*/ 3200400 w 3289300"/>
              <a:gd name="connsiteY10" fmla="*/ 810419 h 2055019"/>
              <a:gd name="connsiteX11" fmla="*/ 2749550 w 3289300"/>
              <a:gd name="connsiteY11" fmla="*/ 302419 h 2055019"/>
              <a:gd name="connsiteX12" fmla="*/ 2279650 w 3289300"/>
              <a:gd name="connsiteY12" fmla="*/ 3969 h 2055019"/>
              <a:gd name="connsiteX13" fmla="*/ 1523206 w 3289300"/>
              <a:gd name="connsiteY13" fmla="*/ 0 h 2055019"/>
              <a:gd name="connsiteX0" fmla="*/ 1523206 w 3289300"/>
              <a:gd name="connsiteY0" fmla="*/ 0 h 2055019"/>
              <a:gd name="connsiteX1" fmla="*/ 1449387 w 3289300"/>
              <a:gd name="connsiteY1" fmla="*/ 443707 h 2055019"/>
              <a:gd name="connsiteX2" fmla="*/ 383381 w 3289300"/>
              <a:gd name="connsiteY2" fmla="*/ 644525 h 2055019"/>
              <a:gd name="connsiteX3" fmla="*/ 301625 w 3289300"/>
              <a:gd name="connsiteY3" fmla="*/ 1004888 h 2055019"/>
              <a:gd name="connsiteX4" fmla="*/ 247650 w 3289300"/>
              <a:gd name="connsiteY4" fmla="*/ 1229519 h 2055019"/>
              <a:gd name="connsiteX5" fmla="*/ 50800 w 3289300"/>
              <a:gd name="connsiteY5" fmla="*/ 1585119 h 2055019"/>
              <a:gd name="connsiteX6" fmla="*/ 0 w 3289300"/>
              <a:gd name="connsiteY6" fmla="*/ 1947069 h 2055019"/>
              <a:gd name="connsiteX7" fmla="*/ 406400 w 3289300"/>
              <a:gd name="connsiteY7" fmla="*/ 2055019 h 2055019"/>
              <a:gd name="connsiteX8" fmla="*/ 3282950 w 3289300"/>
              <a:gd name="connsiteY8" fmla="*/ 1781969 h 2055019"/>
              <a:gd name="connsiteX9" fmla="*/ 3289300 w 3289300"/>
              <a:gd name="connsiteY9" fmla="*/ 1096169 h 2055019"/>
              <a:gd name="connsiteX10" fmla="*/ 3200400 w 3289300"/>
              <a:gd name="connsiteY10" fmla="*/ 810419 h 2055019"/>
              <a:gd name="connsiteX11" fmla="*/ 2749550 w 3289300"/>
              <a:gd name="connsiteY11" fmla="*/ 302419 h 2055019"/>
              <a:gd name="connsiteX12" fmla="*/ 2279650 w 3289300"/>
              <a:gd name="connsiteY12" fmla="*/ 3969 h 2055019"/>
              <a:gd name="connsiteX13" fmla="*/ 1523206 w 3289300"/>
              <a:gd name="connsiteY13" fmla="*/ 0 h 2055019"/>
              <a:gd name="connsiteX0" fmla="*/ 1523206 w 3289300"/>
              <a:gd name="connsiteY0" fmla="*/ 0 h 2055019"/>
              <a:gd name="connsiteX1" fmla="*/ 1449387 w 3289300"/>
              <a:gd name="connsiteY1" fmla="*/ 443707 h 2055019"/>
              <a:gd name="connsiteX2" fmla="*/ 383381 w 3289300"/>
              <a:gd name="connsiteY2" fmla="*/ 644525 h 2055019"/>
              <a:gd name="connsiteX3" fmla="*/ 301625 w 3289300"/>
              <a:gd name="connsiteY3" fmla="*/ 1004888 h 2055019"/>
              <a:gd name="connsiteX4" fmla="*/ 247650 w 3289300"/>
              <a:gd name="connsiteY4" fmla="*/ 1229519 h 2055019"/>
              <a:gd name="connsiteX5" fmla="*/ 50800 w 3289300"/>
              <a:gd name="connsiteY5" fmla="*/ 1585119 h 2055019"/>
              <a:gd name="connsiteX6" fmla="*/ 0 w 3289300"/>
              <a:gd name="connsiteY6" fmla="*/ 1947069 h 2055019"/>
              <a:gd name="connsiteX7" fmla="*/ 406400 w 3289300"/>
              <a:gd name="connsiteY7" fmla="*/ 2055019 h 2055019"/>
              <a:gd name="connsiteX8" fmla="*/ 3282950 w 3289300"/>
              <a:gd name="connsiteY8" fmla="*/ 1781969 h 2055019"/>
              <a:gd name="connsiteX9" fmla="*/ 3289300 w 3289300"/>
              <a:gd name="connsiteY9" fmla="*/ 1096169 h 2055019"/>
              <a:gd name="connsiteX10" fmla="*/ 3200400 w 3289300"/>
              <a:gd name="connsiteY10" fmla="*/ 810419 h 2055019"/>
              <a:gd name="connsiteX11" fmla="*/ 2749550 w 3289300"/>
              <a:gd name="connsiteY11" fmla="*/ 302419 h 2055019"/>
              <a:gd name="connsiteX12" fmla="*/ 2279650 w 3289300"/>
              <a:gd name="connsiteY12" fmla="*/ 3969 h 2055019"/>
              <a:gd name="connsiteX13" fmla="*/ 1523206 w 3289300"/>
              <a:gd name="connsiteY13" fmla="*/ 0 h 2055019"/>
              <a:gd name="connsiteX0" fmla="*/ 1523206 w 3289300"/>
              <a:gd name="connsiteY0" fmla="*/ 0 h 2055019"/>
              <a:gd name="connsiteX1" fmla="*/ 1449387 w 3289300"/>
              <a:gd name="connsiteY1" fmla="*/ 443707 h 2055019"/>
              <a:gd name="connsiteX2" fmla="*/ 383381 w 3289300"/>
              <a:gd name="connsiteY2" fmla="*/ 644525 h 2055019"/>
              <a:gd name="connsiteX3" fmla="*/ 301625 w 3289300"/>
              <a:gd name="connsiteY3" fmla="*/ 1004888 h 2055019"/>
              <a:gd name="connsiteX4" fmla="*/ 247650 w 3289300"/>
              <a:gd name="connsiteY4" fmla="*/ 1229519 h 2055019"/>
              <a:gd name="connsiteX5" fmla="*/ 50800 w 3289300"/>
              <a:gd name="connsiteY5" fmla="*/ 1585119 h 2055019"/>
              <a:gd name="connsiteX6" fmla="*/ 0 w 3289300"/>
              <a:gd name="connsiteY6" fmla="*/ 1947069 h 2055019"/>
              <a:gd name="connsiteX7" fmla="*/ 406400 w 3289300"/>
              <a:gd name="connsiteY7" fmla="*/ 2055019 h 2055019"/>
              <a:gd name="connsiteX8" fmla="*/ 3282950 w 3289300"/>
              <a:gd name="connsiteY8" fmla="*/ 1781969 h 2055019"/>
              <a:gd name="connsiteX9" fmla="*/ 3289300 w 3289300"/>
              <a:gd name="connsiteY9" fmla="*/ 1096169 h 2055019"/>
              <a:gd name="connsiteX10" fmla="*/ 3200400 w 3289300"/>
              <a:gd name="connsiteY10" fmla="*/ 810419 h 2055019"/>
              <a:gd name="connsiteX11" fmla="*/ 2749550 w 3289300"/>
              <a:gd name="connsiteY11" fmla="*/ 302419 h 2055019"/>
              <a:gd name="connsiteX12" fmla="*/ 2279650 w 3289300"/>
              <a:gd name="connsiteY12" fmla="*/ 3969 h 2055019"/>
              <a:gd name="connsiteX13" fmla="*/ 1523206 w 3289300"/>
              <a:gd name="connsiteY13" fmla="*/ 0 h 2055019"/>
              <a:gd name="connsiteX0" fmla="*/ 1523206 w 3289300"/>
              <a:gd name="connsiteY0" fmla="*/ 0 h 2055019"/>
              <a:gd name="connsiteX1" fmla="*/ 1449387 w 3289300"/>
              <a:gd name="connsiteY1" fmla="*/ 443707 h 2055019"/>
              <a:gd name="connsiteX2" fmla="*/ 383381 w 3289300"/>
              <a:gd name="connsiteY2" fmla="*/ 644525 h 2055019"/>
              <a:gd name="connsiteX3" fmla="*/ 301625 w 3289300"/>
              <a:gd name="connsiteY3" fmla="*/ 1004888 h 2055019"/>
              <a:gd name="connsiteX4" fmla="*/ 247650 w 3289300"/>
              <a:gd name="connsiteY4" fmla="*/ 1229519 h 2055019"/>
              <a:gd name="connsiteX5" fmla="*/ 50800 w 3289300"/>
              <a:gd name="connsiteY5" fmla="*/ 1585119 h 2055019"/>
              <a:gd name="connsiteX6" fmla="*/ 0 w 3289300"/>
              <a:gd name="connsiteY6" fmla="*/ 1947069 h 2055019"/>
              <a:gd name="connsiteX7" fmla="*/ 406400 w 3289300"/>
              <a:gd name="connsiteY7" fmla="*/ 2055019 h 2055019"/>
              <a:gd name="connsiteX8" fmla="*/ 3282950 w 3289300"/>
              <a:gd name="connsiteY8" fmla="*/ 1781969 h 2055019"/>
              <a:gd name="connsiteX9" fmla="*/ 3289300 w 3289300"/>
              <a:gd name="connsiteY9" fmla="*/ 1096169 h 2055019"/>
              <a:gd name="connsiteX10" fmla="*/ 3200400 w 3289300"/>
              <a:gd name="connsiteY10" fmla="*/ 810419 h 2055019"/>
              <a:gd name="connsiteX11" fmla="*/ 2749550 w 3289300"/>
              <a:gd name="connsiteY11" fmla="*/ 302419 h 2055019"/>
              <a:gd name="connsiteX12" fmla="*/ 2279650 w 3289300"/>
              <a:gd name="connsiteY12" fmla="*/ 3969 h 2055019"/>
              <a:gd name="connsiteX13" fmla="*/ 1523206 w 3289300"/>
              <a:gd name="connsiteY13" fmla="*/ 0 h 2055019"/>
              <a:gd name="connsiteX0" fmla="*/ 1523206 w 3289300"/>
              <a:gd name="connsiteY0" fmla="*/ 0 h 2055019"/>
              <a:gd name="connsiteX1" fmla="*/ 1449387 w 3289300"/>
              <a:gd name="connsiteY1" fmla="*/ 443707 h 2055019"/>
              <a:gd name="connsiteX2" fmla="*/ 383381 w 3289300"/>
              <a:gd name="connsiteY2" fmla="*/ 644525 h 2055019"/>
              <a:gd name="connsiteX3" fmla="*/ 301625 w 3289300"/>
              <a:gd name="connsiteY3" fmla="*/ 1004888 h 2055019"/>
              <a:gd name="connsiteX4" fmla="*/ 247650 w 3289300"/>
              <a:gd name="connsiteY4" fmla="*/ 1229519 h 2055019"/>
              <a:gd name="connsiteX5" fmla="*/ 50800 w 3289300"/>
              <a:gd name="connsiteY5" fmla="*/ 1585119 h 2055019"/>
              <a:gd name="connsiteX6" fmla="*/ 0 w 3289300"/>
              <a:gd name="connsiteY6" fmla="*/ 1947069 h 2055019"/>
              <a:gd name="connsiteX7" fmla="*/ 406400 w 3289300"/>
              <a:gd name="connsiteY7" fmla="*/ 2055019 h 2055019"/>
              <a:gd name="connsiteX8" fmla="*/ 3282950 w 3289300"/>
              <a:gd name="connsiteY8" fmla="*/ 1781969 h 2055019"/>
              <a:gd name="connsiteX9" fmla="*/ 3289300 w 3289300"/>
              <a:gd name="connsiteY9" fmla="*/ 1096169 h 2055019"/>
              <a:gd name="connsiteX10" fmla="*/ 3200400 w 3289300"/>
              <a:gd name="connsiteY10" fmla="*/ 810419 h 2055019"/>
              <a:gd name="connsiteX11" fmla="*/ 2749550 w 3289300"/>
              <a:gd name="connsiteY11" fmla="*/ 302419 h 2055019"/>
              <a:gd name="connsiteX12" fmla="*/ 2279650 w 3289300"/>
              <a:gd name="connsiteY12" fmla="*/ 3969 h 2055019"/>
              <a:gd name="connsiteX13" fmla="*/ 1523206 w 3289300"/>
              <a:gd name="connsiteY13" fmla="*/ 0 h 2055019"/>
              <a:gd name="connsiteX0" fmla="*/ 1523206 w 3289300"/>
              <a:gd name="connsiteY0" fmla="*/ 0 h 2055019"/>
              <a:gd name="connsiteX1" fmla="*/ 1449387 w 3289300"/>
              <a:gd name="connsiteY1" fmla="*/ 443707 h 2055019"/>
              <a:gd name="connsiteX2" fmla="*/ 383381 w 3289300"/>
              <a:gd name="connsiteY2" fmla="*/ 644525 h 2055019"/>
              <a:gd name="connsiteX3" fmla="*/ 301625 w 3289300"/>
              <a:gd name="connsiteY3" fmla="*/ 1004888 h 2055019"/>
              <a:gd name="connsiteX4" fmla="*/ 247650 w 3289300"/>
              <a:gd name="connsiteY4" fmla="*/ 1229519 h 2055019"/>
              <a:gd name="connsiteX5" fmla="*/ 50800 w 3289300"/>
              <a:gd name="connsiteY5" fmla="*/ 1585119 h 2055019"/>
              <a:gd name="connsiteX6" fmla="*/ 0 w 3289300"/>
              <a:gd name="connsiteY6" fmla="*/ 1947069 h 2055019"/>
              <a:gd name="connsiteX7" fmla="*/ 406400 w 3289300"/>
              <a:gd name="connsiteY7" fmla="*/ 2055019 h 2055019"/>
              <a:gd name="connsiteX8" fmla="*/ 3282950 w 3289300"/>
              <a:gd name="connsiteY8" fmla="*/ 1781969 h 2055019"/>
              <a:gd name="connsiteX9" fmla="*/ 3289300 w 3289300"/>
              <a:gd name="connsiteY9" fmla="*/ 1096169 h 2055019"/>
              <a:gd name="connsiteX10" fmla="*/ 3200400 w 3289300"/>
              <a:gd name="connsiteY10" fmla="*/ 810419 h 2055019"/>
              <a:gd name="connsiteX11" fmla="*/ 2749550 w 3289300"/>
              <a:gd name="connsiteY11" fmla="*/ 302419 h 2055019"/>
              <a:gd name="connsiteX12" fmla="*/ 2279650 w 3289300"/>
              <a:gd name="connsiteY12" fmla="*/ 3969 h 2055019"/>
              <a:gd name="connsiteX13" fmla="*/ 1523206 w 3289300"/>
              <a:gd name="connsiteY13" fmla="*/ 0 h 2055019"/>
              <a:gd name="connsiteX0" fmla="*/ 1545515 w 3311609"/>
              <a:gd name="connsiteY0" fmla="*/ 0 h 2063721"/>
              <a:gd name="connsiteX1" fmla="*/ 1471696 w 3311609"/>
              <a:gd name="connsiteY1" fmla="*/ 443707 h 2063721"/>
              <a:gd name="connsiteX2" fmla="*/ 405690 w 3311609"/>
              <a:gd name="connsiteY2" fmla="*/ 644525 h 2063721"/>
              <a:gd name="connsiteX3" fmla="*/ 323934 w 3311609"/>
              <a:gd name="connsiteY3" fmla="*/ 1004888 h 2063721"/>
              <a:gd name="connsiteX4" fmla="*/ 269959 w 3311609"/>
              <a:gd name="connsiteY4" fmla="*/ 1229519 h 2063721"/>
              <a:gd name="connsiteX5" fmla="*/ 73109 w 3311609"/>
              <a:gd name="connsiteY5" fmla="*/ 1585119 h 2063721"/>
              <a:gd name="connsiteX6" fmla="*/ 22309 w 3311609"/>
              <a:gd name="connsiteY6" fmla="*/ 1947069 h 2063721"/>
              <a:gd name="connsiteX7" fmla="*/ 428709 w 3311609"/>
              <a:gd name="connsiteY7" fmla="*/ 2055019 h 2063721"/>
              <a:gd name="connsiteX8" fmla="*/ 3305259 w 3311609"/>
              <a:gd name="connsiteY8" fmla="*/ 1781969 h 2063721"/>
              <a:gd name="connsiteX9" fmla="*/ 3311609 w 3311609"/>
              <a:gd name="connsiteY9" fmla="*/ 1096169 h 2063721"/>
              <a:gd name="connsiteX10" fmla="*/ 3222709 w 3311609"/>
              <a:gd name="connsiteY10" fmla="*/ 810419 h 2063721"/>
              <a:gd name="connsiteX11" fmla="*/ 2771859 w 3311609"/>
              <a:gd name="connsiteY11" fmla="*/ 302419 h 2063721"/>
              <a:gd name="connsiteX12" fmla="*/ 2301959 w 3311609"/>
              <a:gd name="connsiteY12" fmla="*/ 3969 h 2063721"/>
              <a:gd name="connsiteX13" fmla="*/ 1545515 w 3311609"/>
              <a:gd name="connsiteY13" fmla="*/ 0 h 2063721"/>
              <a:gd name="connsiteX0" fmla="*/ 1524883 w 3290977"/>
              <a:gd name="connsiteY0" fmla="*/ 0 h 2067115"/>
              <a:gd name="connsiteX1" fmla="*/ 1451064 w 3290977"/>
              <a:gd name="connsiteY1" fmla="*/ 443707 h 2067115"/>
              <a:gd name="connsiteX2" fmla="*/ 385058 w 3290977"/>
              <a:gd name="connsiteY2" fmla="*/ 644525 h 2067115"/>
              <a:gd name="connsiteX3" fmla="*/ 303302 w 3290977"/>
              <a:gd name="connsiteY3" fmla="*/ 1004888 h 2067115"/>
              <a:gd name="connsiteX4" fmla="*/ 249327 w 3290977"/>
              <a:gd name="connsiteY4" fmla="*/ 1229519 h 2067115"/>
              <a:gd name="connsiteX5" fmla="*/ 52477 w 3290977"/>
              <a:gd name="connsiteY5" fmla="*/ 1585119 h 2067115"/>
              <a:gd name="connsiteX6" fmla="*/ 1677 w 3290977"/>
              <a:gd name="connsiteY6" fmla="*/ 1947069 h 2067115"/>
              <a:gd name="connsiteX7" fmla="*/ 117566 w 3290977"/>
              <a:gd name="connsiteY7" fmla="*/ 1989932 h 2067115"/>
              <a:gd name="connsiteX8" fmla="*/ 408077 w 3290977"/>
              <a:gd name="connsiteY8" fmla="*/ 2055019 h 2067115"/>
              <a:gd name="connsiteX9" fmla="*/ 3284627 w 3290977"/>
              <a:gd name="connsiteY9" fmla="*/ 1781969 h 2067115"/>
              <a:gd name="connsiteX10" fmla="*/ 3290977 w 3290977"/>
              <a:gd name="connsiteY10" fmla="*/ 1096169 h 2067115"/>
              <a:gd name="connsiteX11" fmla="*/ 3202077 w 3290977"/>
              <a:gd name="connsiteY11" fmla="*/ 810419 h 2067115"/>
              <a:gd name="connsiteX12" fmla="*/ 2751227 w 3290977"/>
              <a:gd name="connsiteY12" fmla="*/ 302419 h 2067115"/>
              <a:gd name="connsiteX13" fmla="*/ 2281327 w 3290977"/>
              <a:gd name="connsiteY13" fmla="*/ 3969 h 2067115"/>
              <a:gd name="connsiteX14" fmla="*/ 1524883 w 3290977"/>
              <a:gd name="connsiteY14" fmla="*/ 0 h 2067115"/>
              <a:gd name="connsiteX0" fmla="*/ 1542707 w 3308801"/>
              <a:gd name="connsiteY0" fmla="*/ 0 h 2062027"/>
              <a:gd name="connsiteX1" fmla="*/ 1468888 w 3308801"/>
              <a:gd name="connsiteY1" fmla="*/ 443707 h 2062027"/>
              <a:gd name="connsiteX2" fmla="*/ 402882 w 3308801"/>
              <a:gd name="connsiteY2" fmla="*/ 644525 h 2062027"/>
              <a:gd name="connsiteX3" fmla="*/ 321126 w 3308801"/>
              <a:gd name="connsiteY3" fmla="*/ 1004888 h 2062027"/>
              <a:gd name="connsiteX4" fmla="*/ 267151 w 3308801"/>
              <a:gd name="connsiteY4" fmla="*/ 1229519 h 2062027"/>
              <a:gd name="connsiteX5" fmla="*/ 70301 w 3308801"/>
              <a:gd name="connsiteY5" fmla="*/ 1585119 h 2062027"/>
              <a:gd name="connsiteX6" fmla="*/ 19501 w 3308801"/>
              <a:gd name="connsiteY6" fmla="*/ 1947069 h 2062027"/>
              <a:gd name="connsiteX7" fmla="*/ 425901 w 3308801"/>
              <a:gd name="connsiteY7" fmla="*/ 2055019 h 2062027"/>
              <a:gd name="connsiteX8" fmla="*/ 3302451 w 3308801"/>
              <a:gd name="connsiteY8" fmla="*/ 1781969 h 2062027"/>
              <a:gd name="connsiteX9" fmla="*/ 3308801 w 3308801"/>
              <a:gd name="connsiteY9" fmla="*/ 1096169 h 2062027"/>
              <a:gd name="connsiteX10" fmla="*/ 3219901 w 3308801"/>
              <a:gd name="connsiteY10" fmla="*/ 810419 h 2062027"/>
              <a:gd name="connsiteX11" fmla="*/ 2769051 w 3308801"/>
              <a:gd name="connsiteY11" fmla="*/ 302419 h 2062027"/>
              <a:gd name="connsiteX12" fmla="*/ 2299151 w 3308801"/>
              <a:gd name="connsiteY12" fmla="*/ 3969 h 2062027"/>
              <a:gd name="connsiteX13" fmla="*/ 1542707 w 3308801"/>
              <a:gd name="connsiteY13" fmla="*/ 0 h 2062027"/>
              <a:gd name="connsiteX0" fmla="*/ 1542707 w 3308801"/>
              <a:gd name="connsiteY0" fmla="*/ 0 h 2061188"/>
              <a:gd name="connsiteX1" fmla="*/ 1468888 w 3308801"/>
              <a:gd name="connsiteY1" fmla="*/ 443707 h 2061188"/>
              <a:gd name="connsiteX2" fmla="*/ 402882 w 3308801"/>
              <a:gd name="connsiteY2" fmla="*/ 644525 h 2061188"/>
              <a:gd name="connsiteX3" fmla="*/ 321126 w 3308801"/>
              <a:gd name="connsiteY3" fmla="*/ 1004888 h 2061188"/>
              <a:gd name="connsiteX4" fmla="*/ 267151 w 3308801"/>
              <a:gd name="connsiteY4" fmla="*/ 1229519 h 2061188"/>
              <a:gd name="connsiteX5" fmla="*/ 70301 w 3308801"/>
              <a:gd name="connsiteY5" fmla="*/ 1585119 h 2061188"/>
              <a:gd name="connsiteX6" fmla="*/ 19501 w 3308801"/>
              <a:gd name="connsiteY6" fmla="*/ 1947069 h 2061188"/>
              <a:gd name="connsiteX7" fmla="*/ 425901 w 3308801"/>
              <a:gd name="connsiteY7" fmla="*/ 2055019 h 2061188"/>
              <a:gd name="connsiteX8" fmla="*/ 3302451 w 3308801"/>
              <a:gd name="connsiteY8" fmla="*/ 1781969 h 2061188"/>
              <a:gd name="connsiteX9" fmla="*/ 3308801 w 3308801"/>
              <a:gd name="connsiteY9" fmla="*/ 1096169 h 2061188"/>
              <a:gd name="connsiteX10" fmla="*/ 3219901 w 3308801"/>
              <a:gd name="connsiteY10" fmla="*/ 810419 h 2061188"/>
              <a:gd name="connsiteX11" fmla="*/ 2769051 w 3308801"/>
              <a:gd name="connsiteY11" fmla="*/ 302419 h 2061188"/>
              <a:gd name="connsiteX12" fmla="*/ 2299151 w 3308801"/>
              <a:gd name="connsiteY12" fmla="*/ 3969 h 2061188"/>
              <a:gd name="connsiteX13" fmla="*/ 1542707 w 3308801"/>
              <a:gd name="connsiteY13" fmla="*/ 0 h 2061188"/>
              <a:gd name="connsiteX0" fmla="*/ 1525371 w 3291465"/>
              <a:gd name="connsiteY0" fmla="*/ 0 h 2068832"/>
              <a:gd name="connsiteX1" fmla="*/ 1451552 w 3291465"/>
              <a:gd name="connsiteY1" fmla="*/ 443707 h 2068832"/>
              <a:gd name="connsiteX2" fmla="*/ 385546 w 3291465"/>
              <a:gd name="connsiteY2" fmla="*/ 644525 h 2068832"/>
              <a:gd name="connsiteX3" fmla="*/ 303790 w 3291465"/>
              <a:gd name="connsiteY3" fmla="*/ 1004888 h 2068832"/>
              <a:gd name="connsiteX4" fmla="*/ 249815 w 3291465"/>
              <a:gd name="connsiteY4" fmla="*/ 1229519 h 2068832"/>
              <a:gd name="connsiteX5" fmla="*/ 2165 w 3291465"/>
              <a:gd name="connsiteY5" fmla="*/ 1947069 h 2068832"/>
              <a:gd name="connsiteX6" fmla="*/ 408565 w 3291465"/>
              <a:gd name="connsiteY6" fmla="*/ 2055019 h 2068832"/>
              <a:gd name="connsiteX7" fmla="*/ 3285115 w 3291465"/>
              <a:gd name="connsiteY7" fmla="*/ 1781969 h 2068832"/>
              <a:gd name="connsiteX8" fmla="*/ 3291465 w 3291465"/>
              <a:gd name="connsiteY8" fmla="*/ 1096169 h 2068832"/>
              <a:gd name="connsiteX9" fmla="*/ 3202565 w 3291465"/>
              <a:gd name="connsiteY9" fmla="*/ 810419 h 2068832"/>
              <a:gd name="connsiteX10" fmla="*/ 2751715 w 3291465"/>
              <a:gd name="connsiteY10" fmla="*/ 302419 h 2068832"/>
              <a:gd name="connsiteX11" fmla="*/ 2281815 w 3291465"/>
              <a:gd name="connsiteY11" fmla="*/ 3969 h 2068832"/>
              <a:gd name="connsiteX12" fmla="*/ 1525371 w 3291465"/>
              <a:gd name="connsiteY12" fmla="*/ 0 h 2068832"/>
              <a:gd name="connsiteX0" fmla="*/ 1532462 w 3298556"/>
              <a:gd name="connsiteY0" fmla="*/ 0 h 2057520"/>
              <a:gd name="connsiteX1" fmla="*/ 1458643 w 3298556"/>
              <a:gd name="connsiteY1" fmla="*/ 443707 h 2057520"/>
              <a:gd name="connsiteX2" fmla="*/ 392637 w 3298556"/>
              <a:gd name="connsiteY2" fmla="*/ 644525 h 2057520"/>
              <a:gd name="connsiteX3" fmla="*/ 310881 w 3298556"/>
              <a:gd name="connsiteY3" fmla="*/ 1004888 h 2057520"/>
              <a:gd name="connsiteX4" fmla="*/ 256906 w 3298556"/>
              <a:gd name="connsiteY4" fmla="*/ 1229519 h 2057520"/>
              <a:gd name="connsiteX5" fmla="*/ 2112 w 3298556"/>
              <a:gd name="connsiteY5" fmla="*/ 1773238 h 2057520"/>
              <a:gd name="connsiteX6" fmla="*/ 415656 w 3298556"/>
              <a:gd name="connsiteY6" fmla="*/ 2055019 h 2057520"/>
              <a:gd name="connsiteX7" fmla="*/ 3292206 w 3298556"/>
              <a:gd name="connsiteY7" fmla="*/ 1781969 h 2057520"/>
              <a:gd name="connsiteX8" fmla="*/ 3298556 w 3298556"/>
              <a:gd name="connsiteY8" fmla="*/ 1096169 h 2057520"/>
              <a:gd name="connsiteX9" fmla="*/ 3209656 w 3298556"/>
              <a:gd name="connsiteY9" fmla="*/ 810419 h 2057520"/>
              <a:gd name="connsiteX10" fmla="*/ 2758806 w 3298556"/>
              <a:gd name="connsiteY10" fmla="*/ 302419 h 2057520"/>
              <a:gd name="connsiteX11" fmla="*/ 2288906 w 3298556"/>
              <a:gd name="connsiteY11" fmla="*/ 3969 h 2057520"/>
              <a:gd name="connsiteX12" fmla="*/ 1532462 w 3298556"/>
              <a:gd name="connsiteY12" fmla="*/ 0 h 2057520"/>
              <a:gd name="connsiteX0" fmla="*/ 1534884 w 3300978"/>
              <a:gd name="connsiteY0" fmla="*/ 0 h 2060190"/>
              <a:gd name="connsiteX1" fmla="*/ 1461065 w 3300978"/>
              <a:gd name="connsiteY1" fmla="*/ 443707 h 2060190"/>
              <a:gd name="connsiteX2" fmla="*/ 395059 w 3300978"/>
              <a:gd name="connsiteY2" fmla="*/ 644525 h 2060190"/>
              <a:gd name="connsiteX3" fmla="*/ 313303 w 3300978"/>
              <a:gd name="connsiteY3" fmla="*/ 1004888 h 2060190"/>
              <a:gd name="connsiteX4" fmla="*/ 259328 w 3300978"/>
              <a:gd name="connsiteY4" fmla="*/ 1229519 h 2060190"/>
              <a:gd name="connsiteX5" fmla="*/ 4534 w 3300978"/>
              <a:gd name="connsiteY5" fmla="*/ 1773238 h 2060190"/>
              <a:gd name="connsiteX6" fmla="*/ 418078 w 3300978"/>
              <a:gd name="connsiteY6" fmla="*/ 2055019 h 2060190"/>
              <a:gd name="connsiteX7" fmla="*/ 3294628 w 3300978"/>
              <a:gd name="connsiteY7" fmla="*/ 1781969 h 2060190"/>
              <a:gd name="connsiteX8" fmla="*/ 3300978 w 3300978"/>
              <a:gd name="connsiteY8" fmla="*/ 1096169 h 2060190"/>
              <a:gd name="connsiteX9" fmla="*/ 3212078 w 3300978"/>
              <a:gd name="connsiteY9" fmla="*/ 810419 h 2060190"/>
              <a:gd name="connsiteX10" fmla="*/ 2761228 w 3300978"/>
              <a:gd name="connsiteY10" fmla="*/ 302419 h 2060190"/>
              <a:gd name="connsiteX11" fmla="*/ 2291328 w 3300978"/>
              <a:gd name="connsiteY11" fmla="*/ 3969 h 2060190"/>
              <a:gd name="connsiteX12" fmla="*/ 1534884 w 3300978"/>
              <a:gd name="connsiteY12" fmla="*/ 0 h 2060190"/>
              <a:gd name="connsiteX0" fmla="*/ 1534884 w 3300978"/>
              <a:gd name="connsiteY0" fmla="*/ 0 h 2055954"/>
              <a:gd name="connsiteX1" fmla="*/ 1461065 w 3300978"/>
              <a:gd name="connsiteY1" fmla="*/ 443707 h 2055954"/>
              <a:gd name="connsiteX2" fmla="*/ 395059 w 3300978"/>
              <a:gd name="connsiteY2" fmla="*/ 644525 h 2055954"/>
              <a:gd name="connsiteX3" fmla="*/ 313303 w 3300978"/>
              <a:gd name="connsiteY3" fmla="*/ 1004888 h 2055954"/>
              <a:gd name="connsiteX4" fmla="*/ 259328 w 3300978"/>
              <a:gd name="connsiteY4" fmla="*/ 1229519 h 2055954"/>
              <a:gd name="connsiteX5" fmla="*/ 4534 w 3300978"/>
              <a:gd name="connsiteY5" fmla="*/ 1773238 h 2055954"/>
              <a:gd name="connsiteX6" fmla="*/ 418078 w 3300978"/>
              <a:gd name="connsiteY6" fmla="*/ 2055019 h 2055954"/>
              <a:gd name="connsiteX7" fmla="*/ 3294628 w 3300978"/>
              <a:gd name="connsiteY7" fmla="*/ 1781969 h 2055954"/>
              <a:gd name="connsiteX8" fmla="*/ 3300978 w 3300978"/>
              <a:gd name="connsiteY8" fmla="*/ 1096169 h 2055954"/>
              <a:gd name="connsiteX9" fmla="*/ 3212078 w 3300978"/>
              <a:gd name="connsiteY9" fmla="*/ 810419 h 2055954"/>
              <a:gd name="connsiteX10" fmla="*/ 2761228 w 3300978"/>
              <a:gd name="connsiteY10" fmla="*/ 302419 h 2055954"/>
              <a:gd name="connsiteX11" fmla="*/ 2291328 w 3300978"/>
              <a:gd name="connsiteY11" fmla="*/ 3969 h 2055954"/>
              <a:gd name="connsiteX12" fmla="*/ 1534884 w 3300978"/>
              <a:gd name="connsiteY12" fmla="*/ 0 h 2055954"/>
              <a:gd name="connsiteX0" fmla="*/ 1534884 w 3300978"/>
              <a:gd name="connsiteY0" fmla="*/ 0 h 2055954"/>
              <a:gd name="connsiteX1" fmla="*/ 1461065 w 3300978"/>
              <a:gd name="connsiteY1" fmla="*/ 443707 h 2055954"/>
              <a:gd name="connsiteX2" fmla="*/ 395059 w 3300978"/>
              <a:gd name="connsiteY2" fmla="*/ 644525 h 2055954"/>
              <a:gd name="connsiteX3" fmla="*/ 313303 w 3300978"/>
              <a:gd name="connsiteY3" fmla="*/ 1004888 h 2055954"/>
              <a:gd name="connsiteX4" fmla="*/ 259328 w 3300978"/>
              <a:gd name="connsiteY4" fmla="*/ 1229519 h 2055954"/>
              <a:gd name="connsiteX5" fmla="*/ 4534 w 3300978"/>
              <a:gd name="connsiteY5" fmla="*/ 1773238 h 2055954"/>
              <a:gd name="connsiteX6" fmla="*/ 418078 w 3300978"/>
              <a:gd name="connsiteY6" fmla="*/ 2055019 h 2055954"/>
              <a:gd name="connsiteX7" fmla="*/ 3294628 w 3300978"/>
              <a:gd name="connsiteY7" fmla="*/ 1781969 h 2055954"/>
              <a:gd name="connsiteX8" fmla="*/ 3300978 w 3300978"/>
              <a:gd name="connsiteY8" fmla="*/ 1096169 h 2055954"/>
              <a:gd name="connsiteX9" fmla="*/ 3212078 w 3300978"/>
              <a:gd name="connsiteY9" fmla="*/ 810419 h 2055954"/>
              <a:gd name="connsiteX10" fmla="*/ 2761228 w 3300978"/>
              <a:gd name="connsiteY10" fmla="*/ 302419 h 2055954"/>
              <a:gd name="connsiteX11" fmla="*/ 2291328 w 3300978"/>
              <a:gd name="connsiteY11" fmla="*/ 3969 h 2055954"/>
              <a:gd name="connsiteX12" fmla="*/ 1534884 w 3300978"/>
              <a:gd name="connsiteY12" fmla="*/ 0 h 2055954"/>
              <a:gd name="connsiteX0" fmla="*/ 1534884 w 3300978"/>
              <a:gd name="connsiteY0" fmla="*/ 45103 h 2101057"/>
              <a:gd name="connsiteX1" fmla="*/ 1461065 w 3300978"/>
              <a:gd name="connsiteY1" fmla="*/ 488810 h 2101057"/>
              <a:gd name="connsiteX2" fmla="*/ 395059 w 3300978"/>
              <a:gd name="connsiteY2" fmla="*/ 689628 h 2101057"/>
              <a:gd name="connsiteX3" fmla="*/ 313303 w 3300978"/>
              <a:gd name="connsiteY3" fmla="*/ 1049991 h 2101057"/>
              <a:gd name="connsiteX4" fmla="*/ 259328 w 3300978"/>
              <a:gd name="connsiteY4" fmla="*/ 1274622 h 2101057"/>
              <a:gd name="connsiteX5" fmla="*/ 4534 w 3300978"/>
              <a:gd name="connsiteY5" fmla="*/ 1818341 h 2101057"/>
              <a:gd name="connsiteX6" fmla="*/ 418078 w 3300978"/>
              <a:gd name="connsiteY6" fmla="*/ 2100122 h 2101057"/>
              <a:gd name="connsiteX7" fmla="*/ 3294628 w 3300978"/>
              <a:gd name="connsiteY7" fmla="*/ 1827072 h 2101057"/>
              <a:gd name="connsiteX8" fmla="*/ 3300978 w 3300978"/>
              <a:gd name="connsiteY8" fmla="*/ 1141272 h 2101057"/>
              <a:gd name="connsiteX9" fmla="*/ 3212078 w 3300978"/>
              <a:gd name="connsiteY9" fmla="*/ 855522 h 2101057"/>
              <a:gd name="connsiteX10" fmla="*/ 2761228 w 3300978"/>
              <a:gd name="connsiteY10" fmla="*/ 347522 h 2101057"/>
              <a:gd name="connsiteX11" fmla="*/ 2291328 w 3300978"/>
              <a:gd name="connsiteY11" fmla="*/ 49072 h 2101057"/>
              <a:gd name="connsiteX12" fmla="*/ 1534884 w 3300978"/>
              <a:gd name="connsiteY12" fmla="*/ 45103 h 2101057"/>
              <a:gd name="connsiteX0" fmla="*/ 1534884 w 3300978"/>
              <a:gd name="connsiteY0" fmla="*/ 32324 h 2088278"/>
              <a:gd name="connsiteX1" fmla="*/ 1461065 w 3300978"/>
              <a:gd name="connsiteY1" fmla="*/ 476031 h 2088278"/>
              <a:gd name="connsiteX2" fmla="*/ 395059 w 3300978"/>
              <a:gd name="connsiteY2" fmla="*/ 676849 h 2088278"/>
              <a:gd name="connsiteX3" fmla="*/ 313303 w 3300978"/>
              <a:gd name="connsiteY3" fmla="*/ 1037212 h 2088278"/>
              <a:gd name="connsiteX4" fmla="*/ 259328 w 3300978"/>
              <a:gd name="connsiteY4" fmla="*/ 1261843 h 2088278"/>
              <a:gd name="connsiteX5" fmla="*/ 4534 w 3300978"/>
              <a:gd name="connsiteY5" fmla="*/ 1805562 h 2088278"/>
              <a:gd name="connsiteX6" fmla="*/ 418078 w 3300978"/>
              <a:gd name="connsiteY6" fmla="*/ 2087343 h 2088278"/>
              <a:gd name="connsiteX7" fmla="*/ 3294628 w 3300978"/>
              <a:gd name="connsiteY7" fmla="*/ 1814293 h 2088278"/>
              <a:gd name="connsiteX8" fmla="*/ 3300978 w 3300978"/>
              <a:gd name="connsiteY8" fmla="*/ 1128493 h 2088278"/>
              <a:gd name="connsiteX9" fmla="*/ 3212078 w 3300978"/>
              <a:gd name="connsiteY9" fmla="*/ 842743 h 2088278"/>
              <a:gd name="connsiteX10" fmla="*/ 2761228 w 3300978"/>
              <a:gd name="connsiteY10" fmla="*/ 334743 h 2088278"/>
              <a:gd name="connsiteX11" fmla="*/ 2450872 w 3300978"/>
              <a:gd name="connsiteY11" fmla="*/ 76774 h 2088278"/>
              <a:gd name="connsiteX12" fmla="*/ 1534884 w 3300978"/>
              <a:gd name="connsiteY12" fmla="*/ 32324 h 2088278"/>
              <a:gd name="connsiteX0" fmla="*/ 1534884 w 3300978"/>
              <a:gd name="connsiteY0" fmla="*/ 14395 h 2070349"/>
              <a:gd name="connsiteX1" fmla="*/ 1461065 w 3300978"/>
              <a:gd name="connsiteY1" fmla="*/ 458102 h 2070349"/>
              <a:gd name="connsiteX2" fmla="*/ 395059 w 3300978"/>
              <a:gd name="connsiteY2" fmla="*/ 658920 h 2070349"/>
              <a:gd name="connsiteX3" fmla="*/ 313303 w 3300978"/>
              <a:gd name="connsiteY3" fmla="*/ 1019283 h 2070349"/>
              <a:gd name="connsiteX4" fmla="*/ 259328 w 3300978"/>
              <a:gd name="connsiteY4" fmla="*/ 1243914 h 2070349"/>
              <a:gd name="connsiteX5" fmla="*/ 4534 w 3300978"/>
              <a:gd name="connsiteY5" fmla="*/ 1787633 h 2070349"/>
              <a:gd name="connsiteX6" fmla="*/ 418078 w 3300978"/>
              <a:gd name="connsiteY6" fmla="*/ 2069414 h 2070349"/>
              <a:gd name="connsiteX7" fmla="*/ 3294628 w 3300978"/>
              <a:gd name="connsiteY7" fmla="*/ 1796364 h 2070349"/>
              <a:gd name="connsiteX8" fmla="*/ 3300978 w 3300978"/>
              <a:gd name="connsiteY8" fmla="*/ 1110564 h 2070349"/>
              <a:gd name="connsiteX9" fmla="*/ 3212078 w 3300978"/>
              <a:gd name="connsiteY9" fmla="*/ 824814 h 2070349"/>
              <a:gd name="connsiteX10" fmla="*/ 2761228 w 3300978"/>
              <a:gd name="connsiteY10" fmla="*/ 316814 h 2070349"/>
              <a:gd name="connsiteX11" fmla="*/ 2450872 w 3300978"/>
              <a:gd name="connsiteY11" fmla="*/ 58845 h 2070349"/>
              <a:gd name="connsiteX12" fmla="*/ 1534884 w 3300978"/>
              <a:gd name="connsiteY12" fmla="*/ 14395 h 2070349"/>
              <a:gd name="connsiteX0" fmla="*/ 1534884 w 3300978"/>
              <a:gd name="connsiteY0" fmla="*/ 13661 h 2069615"/>
              <a:gd name="connsiteX1" fmla="*/ 1461065 w 3300978"/>
              <a:gd name="connsiteY1" fmla="*/ 457368 h 2069615"/>
              <a:gd name="connsiteX2" fmla="*/ 395059 w 3300978"/>
              <a:gd name="connsiteY2" fmla="*/ 658186 h 2069615"/>
              <a:gd name="connsiteX3" fmla="*/ 313303 w 3300978"/>
              <a:gd name="connsiteY3" fmla="*/ 1018549 h 2069615"/>
              <a:gd name="connsiteX4" fmla="*/ 259328 w 3300978"/>
              <a:gd name="connsiteY4" fmla="*/ 1243180 h 2069615"/>
              <a:gd name="connsiteX5" fmla="*/ 4534 w 3300978"/>
              <a:gd name="connsiteY5" fmla="*/ 1786899 h 2069615"/>
              <a:gd name="connsiteX6" fmla="*/ 418078 w 3300978"/>
              <a:gd name="connsiteY6" fmla="*/ 2068680 h 2069615"/>
              <a:gd name="connsiteX7" fmla="*/ 3294628 w 3300978"/>
              <a:gd name="connsiteY7" fmla="*/ 1795630 h 2069615"/>
              <a:gd name="connsiteX8" fmla="*/ 3300978 w 3300978"/>
              <a:gd name="connsiteY8" fmla="*/ 1109830 h 2069615"/>
              <a:gd name="connsiteX9" fmla="*/ 3212078 w 3300978"/>
              <a:gd name="connsiteY9" fmla="*/ 824080 h 2069615"/>
              <a:gd name="connsiteX10" fmla="*/ 2794566 w 3300978"/>
              <a:gd name="connsiteY10" fmla="*/ 292268 h 2069615"/>
              <a:gd name="connsiteX11" fmla="*/ 2450872 w 3300978"/>
              <a:gd name="connsiteY11" fmla="*/ 58111 h 2069615"/>
              <a:gd name="connsiteX12" fmla="*/ 1534884 w 3300978"/>
              <a:gd name="connsiteY12" fmla="*/ 13661 h 2069615"/>
              <a:gd name="connsiteX0" fmla="*/ 1534884 w 3300978"/>
              <a:gd name="connsiteY0" fmla="*/ 13661 h 2069615"/>
              <a:gd name="connsiteX1" fmla="*/ 1461065 w 3300978"/>
              <a:gd name="connsiteY1" fmla="*/ 457368 h 2069615"/>
              <a:gd name="connsiteX2" fmla="*/ 395059 w 3300978"/>
              <a:gd name="connsiteY2" fmla="*/ 658186 h 2069615"/>
              <a:gd name="connsiteX3" fmla="*/ 313303 w 3300978"/>
              <a:gd name="connsiteY3" fmla="*/ 1018549 h 2069615"/>
              <a:gd name="connsiteX4" fmla="*/ 259328 w 3300978"/>
              <a:gd name="connsiteY4" fmla="*/ 1243180 h 2069615"/>
              <a:gd name="connsiteX5" fmla="*/ 4534 w 3300978"/>
              <a:gd name="connsiteY5" fmla="*/ 1786899 h 2069615"/>
              <a:gd name="connsiteX6" fmla="*/ 418078 w 3300978"/>
              <a:gd name="connsiteY6" fmla="*/ 2068680 h 2069615"/>
              <a:gd name="connsiteX7" fmla="*/ 3294628 w 3300978"/>
              <a:gd name="connsiteY7" fmla="*/ 1795630 h 2069615"/>
              <a:gd name="connsiteX8" fmla="*/ 3300978 w 3300978"/>
              <a:gd name="connsiteY8" fmla="*/ 1109830 h 2069615"/>
              <a:gd name="connsiteX9" fmla="*/ 3212078 w 3300978"/>
              <a:gd name="connsiteY9" fmla="*/ 824080 h 2069615"/>
              <a:gd name="connsiteX10" fmla="*/ 2794566 w 3300978"/>
              <a:gd name="connsiteY10" fmla="*/ 292268 h 2069615"/>
              <a:gd name="connsiteX11" fmla="*/ 2450872 w 3300978"/>
              <a:gd name="connsiteY11" fmla="*/ 58111 h 2069615"/>
              <a:gd name="connsiteX12" fmla="*/ 1534884 w 3300978"/>
              <a:gd name="connsiteY12" fmla="*/ 13661 h 2069615"/>
              <a:gd name="connsiteX0" fmla="*/ 1534884 w 3300978"/>
              <a:gd name="connsiteY0" fmla="*/ 13661 h 2069615"/>
              <a:gd name="connsiteX1" fmla="*/ 1461065 w 3300978"/>
              <a:gd name="connsiteY1" fmla="*/ 457368 h 2069615"/>
              <a:gd name="connsiteX2" fmla="*/ 395059 w 3300978"/>
              <a:gd name="connsiteY2" fmla="*/ 658186 h 2069615"/>
              <a:gd name="connsiteX3" fmla="*/ 313303 w 3300978"/>
              <a:gd name="connsiteY3" fmla="*/ 1018549 h 2069615"/>
              <a:gd name="connsiteX4" fmla="*/ 259328 w 3300978"/>
              <a:gd name="connsiteY4" fmla="*/ 1243180 h 2069615"/>
              <a:gd name="connsiteX5" fmla="*/ 4534 w 3300978"/>
              <a:gd name="connsiteY5" fmla="*/ 1786899 h 2069615"/>
              <a:gd name="connsiteX6" fmla="*/ 418078 w 3300978"/>
              <a:gd name="connsiteY6" fmla="*/ 2068680 h 2069615"/>
              <a:gd name="connsiteX7" fmla="*/ 3294628 w 3300978"/>
              <a:gd name="connsiteY7" fmla="*/ 1795630 h 2069615"/>
              <a:gd name="connsiteX8" fmla="*/ 3300978 w 3300978"/>
              <a:gd name="connsiteY8" fmla="*/ 1109830 h 2069615"/>
              <a:gd name="connsiteX9" fmla="*/ 3212078 w 3300978"/>
              <a:gd name="connsiteY9" fmla="*/ 824080 h 2069615"/>
              <a:gd name="connsiteX10" fmla="*/ 2794566 w 3300978"/>
              <a:gd name="connsiteY10" fmla="*/ 292268 h 2069615"/>
              <a:gd name="connsiteX11" fmla="*/ 2450872 w 3300978"/>
              <a:gd name="connsiteY11" fmla="*/ 58111 h 2069615"/>
              <a:gd name="connsiteX12" fmla="*/ 1534884 w 3300978"/>
              <a:gd name="connsiteY12" fmla="*/ 13661 h 2069615"/>
              <a:gd name="connsiteX0" fmla="*/ 1534884 w 3300978"/>
              <a:gd name="connsiteY0" fmla="*/ 13661 h 2069615"/>
              <a:gd name="connsiteX1" fmla="*/ 1461065 w 3300978"/>
              <a:gd name="connsiteY1" fmla="*/ 457368 h 2069615"/>
              <a:gd name="connsiteX2" fmla="*/ 395059 w 3300978"/>
              <a:gd name="connsiteY2" fmla="*/ 658186 h 2069615"/>
              <a:gd name="connsiteX3" fmla="*/ 313303 w 3300978"/>
              <a:gd name="connsiteY3" fmla="*/ 1018549 h 2069615"/>
              <a:gd name="connsiteX4" fmla="*/ 259328 w 3300978"/>
              <a:gd name="connsiteY4" fmla="*/ 1243180 h 2069615"/>
              <a:gd name="connsiteX5" fmla="*/ 4534 w 3300978"/>
              <a:gd name="connsiteY5" fmla="*/ 1786899 h 2069615"/>
              <a:gd name="connsiteX6" fmla="*/ 418078 w 3300978"/>
              <a:gd name="connsiteY6" fmla="*/ 2068680 h 2069615"/>
              <a:gd name="connsiteX7" fmla="*/ 3294628 w 3300978"/>
              <a:gd name="connsiteY7" fmla="*/ 1795630 h 2069615"/>
              <a:gd name="connsiteX8" fmla="*/ 3300978 w 3300978"/>
              <a:gd name="connsiteY8" fmla="*/ 1109830 h 2069615"/>
              <a:gd name="connsiteX9" fmla="*/ 3212078 w 3300978"/>
              <a:gd name="connsiteY9" fmla="*/ 824080 h 2069615"/>
              <a:gd name="connsiteX10" fmla="*/ 2794566 w 3300978"/>
              <a:gd name="connsiteY10" fmla="*/ 292268 h 2069615"/>
              <a:gd name="connsiteX11" fmla="*/ 2450872 w 3300978"/>
              <a:gd name="connsiteY11" fmla="*/ 58111 h 2069615"/>
              <a:gd name="connsiteX12" fmla="*/ 1534884 w 3300978"/>
              <a:gd name="connsiteY12" fmla="*/ 13661 h 2069615"/>
              <a:gd name="connsiteX0" fmla="*/ 1534884 w 3521121"/>
              <a:gd name="connsiteY0" fmla="*/ 13661 h 2069615"/>
              <a:gd name="connsiteX1" fmla="*/ 1461065 w 3521121"/>
              <a:gd name="connsiteY1" fmla="*/ 457368 h 2069615"/>
              <a:gd name="connsiteX2" fmla="*/ 395059 w 3521121"/>
              <a:gd name="connsiteY2" fmla="*/ 658186 h 2069615"/>
              <a:gd name="connsiteX3" fmla="*/ 313303 w 3521121"/>
              <a:gd name="connsiteY3" fmla="*/ 1018549 h 2069615"/>
              <a:gd name="connsiteX4" fmla="*/ 259328 w 3521121"/>
              <a:gd name="connsiteY4" fmla="*/ 1243180 h 2069615"/>
              <a:gd name="connsiteX5" fmla="*/ 4534 w 3521121"/>
              <a:gd name="connsiteY5" fmla="*/ 1786899 h 2069615"/>
              <a:gd name="connsiteX6" fmla="*/ 418078 w 3521121"/>
              <a:gd name="connsiteY6" fmla="*/ 2068680 h 2069615"/>
              <a:gd name="connsiteX7" fmla="*/ 3294628 w 3521121"/>
              <a:gd name="connsiteY7" fmla="*/ 1795630 h 2069615"/>
              <a:gd name="connsiteX8" fmla="*/ 3300978 w 3521121"/>
              <a:gd name="connsiteY8" fmla="*/ 1109830 h 2069615"/>
              <a:gd name="connsiteX9" fmla="*/ 3212078 w 3521121"/>
              <a:gd name="connsiteY9" fmla="*/ 824080 h 2069615"/>
              <a:gd name="connsiteX10" fmla="*/ 2794566 w 3521121"/>
              <a:gd name="connsiteY10" fmla="*/ 292268 h 2069615"/>
              <a:gd name="connsiteX11" fmla="*/ 2450872 w 3521121"/>
              <a:gd name="connsiteY11" fmla="*/ 58111 h 2069615"/>
              <a:gd name="connsiteX12" fmla="*/ 1534884 w 3521121"/>
              <a:gd name="connsiteY12" fmla="*/ 13661 h 2069615"/>
              <a:gd name="connsiteX0" fmla="*/ 1534884 w 3323891"/>
              <a:gd name="connsiteY0" fmla="*/ 13661 h 2069615"/>
              <a:gd name="connsiteX1" fmla="*/ 1461065 w 3323891"/>
              <a:gd name="connsiteY1" fmla="*/ 457368 h 2069615"/>
              <a:gd name="connsiteX2" fmla="*/ 395059 w 3323891"/>
              <a:gd name="connsiteY2" fmla="*/ 658186 h 2069615"/>
              <a:gd name="connsiteX3" fmla="*/ 313303 w 3323891"/>
              <a:gd name="connsiteY3" fmla="*/ 1018549 h 2069615"/>
              <a:gd name="connsiteX4" fmla="*/ 259328 w 3323891"/>
              <a:gd name="connsiteY4" fmla="*/ 1243180 h 2069615"/>
              <a:gd name="connsiteX5" fmla="*/ 4534 w 3323891"/>
              <a:gd name="connsiteY5" fmla="*/ 1786899 h 2069615"/>
              <a:gd name="connsiteX6" fmla="*/ 418078 w 3323891"/>
              <a:gd name="connsiteY6" fmla="*/ 2068680 h 2069615"/>
              <a:gd name="connsiteX7" fmla="*/ 3294628 w 3323891"/>
              <a:gd name="connsiteY7" fmla="*/ 1795630 h 2069615"/>
              <a:gd name="connsiteX8" fmla="*/ 3300978 w 3323891"/>
              <a:gd name="connsiteY8" fmla="*/ 1109830 h 2069615"/>
              <a:gd name="connsiteX9" fmla="*/ 3212078 w 3323891"/>
              <a:gd name="connsiteY9" fmla="*/ 824080 h 2069615"/>
              <a:gd name="connsiteX10" fmla="*/ 2794566 w 3323891"/>
              <a:gd name="connsiteY10" fmla="*/ 292268 h 2069615"/>
              <a:gd name="connsiteX11" fmla="*/ 2450872 w 3323891"/>
              <a:gd name="connsiteY11" fmla="*/ 58111 h 2069615"/>
              <a:gd name="connsiteX12" fmla="*/ 1534884 w 3323891"/>
              <a:gd name="connsiteY12" fmla="*/ 13661 h 2069615"/>
              <a:gd name="connsiteX0" fmla="*/ 1534884 w 3316506"/>
              <a:gd name="connsiteY0" fmla="*/ 13661 h 2069615"/>
              <a:gd name="connsiteX1" fmla="*/ 1461065 w 3316506"/>
              <a:gd name="connsiteY1" fmla="*/ 457368 h 2069615"/>
              <a:gd name="connsiteX2" fmla="*/ 395059 w 3316506"/>
              <a:gd name="connsiteY2" fmla="*/ 658186 h 2069615"/>
              <a:gd name="connsiteX3" fmla="*/ 313303 w 3316506"/>
              <a:gd name="connsiteY3" fmla="*/ 1018549 h 2069615"/>
              <a:gd name="connsiteX4" fmla="*/ 259328 w 3316506"/>
              <a:gd name="connsiteY4" fmla="*/ 1243180 h 2069615"/>
              <a:gd name="connsiteX5" fmla="*/ 4534 w 3316506"/>
              <a:gd name="connsiteY5" fmla="*/ 1786899 h 2069615"/>
              <a:gd name="connsiteX6" fmla="*/ 418078 w 3316506"/>
              <a:gd name="connsiteY6" fmla="*/ 2068680 h 2069615"/>
              <a:gd name="connsiteX7" fmla="*/ 3294628 w 3316506"/>
              <a:gd name="connsiteY7" fmla="*/ 1795630 h 2069615"/>
              <a:gd name="connsiteX8" fmla="*/ 3300978 w 3316506"/>
              <a:gd name="connsiteY8" fmla="*/ 1109830 h 2069615"/>
              <a:gd name="connsiteX9" fmla="*/ 3212078 w 3316506"/>
              <a:gd name="connsiteY9" fmla="*/ 824080 h 2069615"/>
              <a:gd name="connsiteX10" fmla="*/ 2794566 w 3316506"/>
              <a:gd name="connsiteY10" fmla="*/ 292268 h 2069615"/>
              <a:gd name="connsiteX11" fmla="*/ 2450872 w 3316506"/>
              <a:gd name="connsiteY11" fmla="*/ 58111 h 2069615"/>
              <a:gd name="connsiteX12" fmla="*/ 1534884 w 3316506"/>
              <a:gd name="connsiteY12" fmla="*/ 13661 h 2069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16506" h="2069615">
                <a:moveTo>
                  <a:pt x="1534884" y="13661"/>
                </a:moveTo>
                <a:cubicBezTo>
                  <a:pt x="1516363" y="102031"/>
                  <a:pt x="1512924" y="428528"/>
                  <a:pt x="1461065" y="457368"/>
                </a:cubicBezTo>
                <a:cubicBezTo>
                  <a:pt x="1270336" y="563437"/>
                  <a:pt x="643502" y="538859"/>
                  <a:pt x="395059" y="658186"/>
                </a:cubicBezTo>
                <a:cubicBezTo>
                  <a:pt x="284464" y="734651"/>
                  <a:pt x="340556" y="892077"/>
                  <a:pt x="313303" y="1018549"/>
                </a:cubicBezTo>
                <a:cubicBezTo>
                  <a:pt x="295311" y="1093426"/>
                  <a:pt x="310789" y="1115122"/>
                  <a:pt x="259328" y="1243180"/>
                </a:cubicBezTo>
                <a:cubicBezTo>
                  <a:pt x="207867" y="1371238"/>
                  <a:pt x="-36057" y="1652804"/>
                  <a:pt x="4534" y="1786899"/>
                </a:cubicBezTo>
                <a:cubicBezTo>
                  <a:pt x="78617" y="2031638"/>
                  <a:pt x="206677" y="2077146"/>
                  <a:pt x="418078" y="2068680"/>
                </a:cubicBezTo>
                <a:lnTo>
                  <a:pt x="3294628" y="1795630"/>
                </a:lnTo>
                <a:cubicBezTo>
                  <a:pt x="3308386" y="1381028"/>
                  <a:pt x="3332584" y="1300720"/>
                  <a:pt x="3300978" y="1109830"/>
                </a:cubicBezTo>
                <a:cubicBezTo>
                  <a:pt x="3284684" y="1011417"/>
                  <a:pt x="3256533" y="913380"/>
                  <a:pt x="3212078" y="824080"/>
                </a:cubicBezTo>
                <a:cubicBezTo>
                  <a:pt x="3135889" y="671033"/>
                  <a:pt x="2921434" y="419930"/>
                  <a:pt x="2794566" y="292268"/>
                </a:cubicBezTo>
                <a:cubicBezTo>
                  <a:pt x="2667698" y="164607"/>
                  <a:pt x="2660819" y="104546"/>
                  <a:pt x="2450872" y="58111"/>
                </a:cubicBezTo>
                <a:cubicBezTo>
                  <a:pt x="2240925" y="11677"/>
                  <a:pt x="1718505" y="-19148"/>
                  <a:pt x="1534884" y="13661"/>
                </a:cubicBezTo>
                <a:close/>
              </a:path>
            </a:pathLst>
          </a:custGeom>
          <a:noFill/>
          <a:ln>
            <a:solidFill>
              <a:srgbClr val="FEFF00"/>
            </a:solidFill>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2942949" y="2490996"/>
            <a:ext cx="3066525" cy="1399336"/>
          </a:xfrm>
          <a:custGeom>
            <a:avLst/>
            <a:gdLst>
              <a:gd name="connsiteX0" fmla="*/ 57150 w 2933700"/>
              <a:gd name="connsiteY0" fmla="*/ 19050 h 1333500"/>
              <a:gd name="connsiteX1" fmla="*/ 0 w 2933700"/>
              <a:gd name="connsiteY1" fmla="*/ 762000 h 1333500"/>
              <a:gd name="connsiteX2" fmla="*/ 514350 w 2933700"/>
              <a:gd name="connsiteY2" fmla="*/ 1333500 h 1333500"/>
              <a:gd name="connsiteX3" fmla="*/ 1733550 w 2933700"/>
              <a:gd name="connsiteY3" fmla="*/ 1295400 h 1333500"/>
              <a:gd name="connsiteX4" fmla="*/ 1828800 w 2933700"/>
              <a:gd name="connsiteY4" fmla="*/ 895350 h 1333500"/>
              <a:gd name="connsiteX5" fmla="*/ 2876550 w 2933700"/>
              <a:gd name="connsiteY5" fmla="*/ 704850 h 1333500"/>
              <a:gd name="connsiteX6" fmla="*/ 2933700 w 2933700"/>
              <a:gd name="connsiteY6" fmla="*/ 19050 h 1333500"/>
              <a:gd name="connsiteX7" fmla="*/ 2552700 w 2933700"/>
              <a:gd name="connsiteY7" fmla="*/ 0 h 1333500"/>
              <a:gd name="connsiteX8" fmla="*/ 171450 w 2933700"/>
              <a:gd name="connsiteY8" fmla="*/ 0 h 1333500"/>
              <a:gd name="connsiteX9" fmla="*/ 57150 w 2933700"/>
              <a:gd name="connsiteY9" fmla="*/ 19050 h 1333500"/>
              <a:gd name="connsiteX0" fmla="*/ 57150 w 2933700"/>
              <a:gd name="connsiteY0" fmla="*/ 19050 h 1333500"/>
              <a:gd name="connsiteX1" fmla="*/ 0 w 2933700"/>
              <a:gd name="connsiteY1" fmla="*/ 762000 h 1333500"/>
              <a:gd name="connsiteX2" fmla="*/ 514350 w 2933700"/>
              <a:gd name="connsiteY2" fmla="*/ 1333500 h 1333500"/>
              <a:gd name="connsiteX3" fmla="*/ 1733550 w 2933700"/>
              <a:gd name="connsiteY3" fmla="*/ 1295400 h 1333500"/>
              <a:gd name="connsiteX4" fmla="*/ 1828800 w 2933700"/>
              <a:gd name="connsiteY4" fmla="*/ 895350 h 1333500"/>
              <a:gd name="connsiteX5" fmla="*/ 2876550 w 2933700"/>
              <a:gd name="connsiteY5" fmla="*/ 704850 h 1333500"/>
              <a:gd name="connsiteX6" fmla="*/ 2933700 w 2933700"/>
              <a:gd name="connsiteY6" fmla="*/ 19050 h 1333500"/>
              <a:gd name="connsiteX7" fmla="*/ 2552700 w 2933700"/>
              <a:gd name="connsiteY7" fmla="*/ 0 h 1333500"/>
              <a:gd name="connsiteX8" fmla="*/ 171450 w 2933700"/>
              <a:gd name="connsiteY8" fmla="*/ 0 h 1333500"/>
              <a:gd name="connsiteX9" fmla="*/ 57150 w 2933700"/>
              <a:gd name="connsiteY9" fmla="*/ 19050 h 1333500"/>
              <a:gd name="connsiteX0" fmla="*/ 57150 w 2933700"/>
              <a:gd name="connsiteY0" fmla="*/ 19050 h 1379772"/>
              <a:gd name="connsiteX1" fmla="*/ 0 w 2933700"/>
              <a:gd name="connsiteY1" fmla="*/ 762000 h 1379772"/>
              <a:gd name="connsiteX2" fmla="*/ 514350 w 2933700"/>
              <a:gd name="connsiteY2" fmla="*/ 1333500 h 1379772"/>
              <a:gd name="connsiteX3" fmla="*/ 1733550 w 2933700"/>
              <a:gd name="connsiteY3" fmla="*/ 1295400 h 1379772"/>
              <a:gd name="connsiteX4" fmla="*/ 1828800 w 2933700"/>
              <a:gd name="connsiteY4" fmla="*/ 895350 h 1379772"/>
              <a:gd name="connsiteX5" fmla="*/ 2876550 w 2933700"/>
              <a:gd name="connsiteY5" fmla="*/ 704850 h 1379772"/>
              <a:gd name="connsiteX6" fmla="*/ 2933700 w 2933700"/>
              <a:gd name="connsiteY6" fmla="*/ 19050 h 1379772"/>
              <a:gd name="connsiteX7" fmla="*/ 2552700 w 2933700"/>
              <a:gd name="connsiteY7" fmla="*/ 0 h 1379772"/>
              <a:gd name="connsiteX8" fmla="*/ 171450 w 2933700"/>
              <a:gd name="connsiteY8" fmla="*/ 0 h 1379772"/>
              <a:gd name="connsiteX9" fmla="*/ 57150 w 2933700"/>
              <a:gd name="connsiteY9" fmla="*/ 19050 h 1379772"/>
              <a:gd name="connsiteX0" fmla="*/ 57150 w 2933700"/>
              <a:gd name="connsiteY0" fmla="*/ 19050 h 1387684"/>
              <a:gd name="connsiteX1" fmla="*/ 0 w 2933700"/>
              <a:gd name="connsiteY1" fmla="*/ 762000 h 1387684"/>
              <a:gd name="connsiteX2" fmla="*/ 514350 w 2933700"/>
              <a:gd name="connsiteY2" fmla="*/ 1333500 h 1387684"/>
              <a:gd name="connsiteX3" fmla="*/ 1631950 w 2933700"/>
              <a:gd name="connsiteY3" fmla="*/ 1314450 h 1387684"/>
              <a:gd name="connsiteX4" fmla="*/ 1828800 w 2933700"/>
              <a:gd name="connsiteY4" fmla="*/ 895350 h 1387684"/>
              <a:gd name="connsiteX5" fmla="*/ 2876550 w 2933700"/>
              <a:gd name="connsiteY5" fmla="*/ 704850 h 1387684"/>
              <a:gd name="connsiteX6" fmla="*/ 2933700 w 2933700"/>
              <a:gd name="connsiteY6" fmla="*/ 19050 h 1387684"/>
              <a:gd name="connsiteX7" fmla="*/ 2552700 w 2933700"/>
              <a:gd name="connsiteY7" fmla="*/ 0 h 1387684"/>
              <a:gd name="connsiteX8" fmla="*/ 171450 w 2933700"/>
              <a:gd name="connsiteY8" fmla="*/ 0 h 1387684"/>
              <a:gd name="connsiteX9" fmla="*/ 57150 w 2933700"/>
              <a:gd name="connsiteY9" fmla="*/ 19050 h 1387684"/>
              <a:gd name="connsiteX0" fmla="*/ 57150 w 2933700"/>
              <a:gd name="connsiteY0" fmla="*/ 19050 h 1387684"/>
              <a:gd name="connsiteX1" fmla="*/ 0 w 2933700"/>
              <a:gd name="connsiteY1" fmla="*/ 762000 h 1387684"/>
              <a:gd name="connsiteX2" fmla="*/ 514350 w 2933700"/>
              <a:gd name="connsiteY2" fmla="*/ 1333500 h 1387684"/>
              <a:gd name="connsiteX3" fmla="*/ 1631950 w 2933700"/>
              <a:gd name="connsiteY3" fmla="*/ 1314450 h 1387684"/>
              <a:gd name="connsiteX4" fmla="*/ 1828800 w 2933700"/>
              <a:gd name="connsiteY4" fmla="*/ 895350 h 1387684"/>
              <a:gd name="connsiteX5" fmla="*/ 2876550 w 2933700"/>
              <a:gd name="connsiteY5" fmla="*/ 704850 h 1387684"/>
              <a:gd name="connsiteX6" fmla="*/ 2933700 w 2933700"/>
              <a:gd name="connsiteY6" fmla="*/ 19050 h 1387684"/>
              <a:gd name="connsiteX7" fmla="*/ 2552700 w 2933700"/>
              <a:gd name="connsiteY7" fmla="*/ 0 h 1387684"/>
              <a:gd name="connsiteX8" fmla="*/ 57150 w 2933700"/>
              <a:gd name="connsiteY8" fmla="*/ 19050 h 1387684"/>
              <a:gd name="connsiteX0" fmla="*/ 225858 w 3102408"/>
              <a:gd name="connsiteY0" fmla="*/ 61844 h 1430478"/>
              <a:gd name="connsiteX1" fmla="*/ 168708 w 3102408"/>
              <a:gd name="connsiteY1" fmla="*/ 804794 h 1430478"/>
              <a:gd name="connsiteX2" fmla="*/ 683058 w 3102408"/>
              <a:gd name="connsiteY2" fmla="*/ 1376294 h 1430478"/>
              <a:gd name="connsiteX3" fmla="*/ 1800658 w 3102408"/>
              <a:gd name="connsiteY3" fmla="*/ 1357244 h 1430478"/>
              <a:gd name="connsiteX4" fmla="*/ 1997508 w 3102408"/>
              <a:gd name="connsiteY4" fmla="*/ 938144 h 1430478"/>
              <a:gd name="connsiteX5" fmla="*/ 3045258 w 3102408"/>
              <a:gd name="connsiteY5" fmla="*/ 747644 h 1430478"/>
              <a:gd name="connsiteX6" fmla="*/ 3102408 w 3102408"/>
              <a:gd name="connsiteY6" fmla="*/ 61844 h 1430478"/>
              <a:gd name="connsiteX7" fmla="*/ 2721408 w 3102408"/>
              <a:gd name="connsiteY7" fmla="*/ 42794 h 1430478"/>
              <a:gd name="connsiteX8" fmla="*/ 225858 w 3102408"/>
              <a:gd name="connsiteY8" fmla="*/ 61844 h 1430478"/>
              <a:gd name="connsiteX0" fmla="*/ 225858 w 3102408"/>
              <a:gd name="connsiteY0" fmla="*/ 0 h 1368634"/>
              <a:gd name="connsiteX1" fmla="*/ 168708 w 3102408"/>
              <a:gd name="connsiteY1" fmla="*/ 742950 h 1368634"/>
              <a:gd name="connsiteX2" fmla="*/ 683058 w 3102408"/>
              <a:gd name="connsiteY2" fmla="*/ 1314450 h 1368634"/>
              <a:gd name="connsiteX3" fmla="*/ 1800658 w 3102408"/>
              <a:gd name="connsiteY3" fmla="*/ 1295400 h 1368634"/>
              <a:gd name="connsiteX4" fmla="*/ 1997508 w 3102408"/>
              <a:gd name="connsiteY4" fmla="*/ 876300 h 1368634"/>
              <a:gd name="connsiteX5" fmla="*/ 3045258 w 3102408"/>
              <a:gd name="connsiteY5" fmla="*/ 685800 h 1368634"/>
              <a:gd name="connsiteX6" fmla="*/ 3102408 w 3102408"/>
              <a:gd name="connsiteY6" fmla="*/ 0 h 1368634"/>
              <a:gd name="connsiteX7" fmla="*/ 225858 w 3102408"/>
              <a:gd name="connsiteY7" fmla="*/ 0 h 1368634"/>
              <a:gd name="connsiteX0" fmla="*/ 225858 w 3102900"/>
              <a:gd name="connsiteY0" fmla="*/ 244450 h 1613084"/>
              <a:gd name="connsiteX1" fmla="*/ 168708 w 3102900"/>
              <a:gd name="connsiteY1" fmla="*/ 987400 h 1613084"/>
              <a:gd name="connsiteX2" fmla="*/ 683058 w 3102900"/>
              <a:gd name="connsiteY2" fmla="*/ 1558900 h 1613084"/>
              <a:gd name="connsiteX3" fmla="*/ 1800658 w 3102900"/>
              <a:gd name="connsiteY3" fmla="*/ 1539850 h 1613084"/>
              <a:gd name="connsiteX4" fmla="*/ 1997508 w 3102900"/>
              <a:gd name="connsiteY4" fmla="*/ 1120750 h 1613084"/>
              <a:gd name="connsiteX5" fmla="*/ 3045258 w 3102900"/>
              <a:gd name="connsiteY5" fmla="*/ 930250 h 1613084"/>
              <a:gd name="connsiteX6" fmla="*/ 3102408 w 3102900"/>
              <a:gd name="connsiteY6" fmla="*/ 244450 h 1613084"/>
              <a:gd name="connsiteX7" fmla="*/ 225858 w 3102900"/>
              <a:gd name="connsiteY7" fmla="*/ 244450 h 1613084"/>
              <a:gd name="connsiteX0" fmla="*/ 225858 w 3132635"/>
              <a:gd name="connsiteY0" fmla="*/ 161624 h 1530258"/>
              <a:gd name="connsiteX1" fmla="*/ 168708 w 3132635"/>
              <a:gd name="connsiteY1" fmla="*/ 904574 h 1530258"/>
              <a:gd name="connsiteX2" fmla="*/ 683058 w 3132635"/>
              <a:gd name="connsiteY2" fmla="*/ 1476074 h 1530258"/>
              <a:gd name="connsiteX3" fmla="*/ 1800658 w 3132635"/>
              <a:gd name="connsiteY3" fmla="*/ 1457024 h 1530258"/>
              <a:gd name="connsiteX4" fmla="*/ 1997508 w 3132635"/>
              <a:gd name="connsiteY4" fmla="*/ 1037924 h 1530258"/>
              <a:gd name="connsiteX5" fmla="*/ 3045258 w 3132635"/>
              <a:gd name="connsiteY5" fmla="*/ 847424 h 1530258"/>
              <a:gd name="connsiteX6" fmla="*/ 3102408 w 3132635"/>
              <a:gd name="connsiteY6" fmla="*/ 161624 h 1530258"/>
              <a:gd name="connsiteX7" fmla="*/ 225858 w 3132635"/>
              <a:gd name="connsiteY7" fmla="*/ 161624 h 1530258"/>
              <a:gd name="connsiteX0" fmla="*/ 225858 w 3170031"/>
              <a:gd name="connsiteY0" fmla="*/ 91433 h 1460067"/>
              <a:gd name="connsiteX1" fmla="*/ 168708 w 3170031"/>
              <a:gd name="connsiteY1" fmla="*/ 834383 h 1460067"/>
              <a:gd name="connsiteX2" fmla="*/ 683058 w 3170031"/>
              <a:gd name="connsiteY2" fmla="*/ 1405883 h 1460067"/>
              <a:gd name="connsiteX3" fmla="*/ 1800658 w 3170031"/>
              <a:gd name="connsiteY3" fmla="*/ 1386833 h 1460067"/>
              <a:gd name="connsiteX4" fmla="*/ 1997508 w 3170031"/>
              <a:gd name="connsiteY4" fmla="*/ 967733 h 1460067"/>
              <a:gd name="connsiteX5" fmla="*/ 3045258 w 3170031"/>
              <a:gd name="connsiteY5" fmla="*/ 777233 h 1460067"/>
              <a:gd name="connsiteX6" fmla="*/ 3102408 w 3170031"/>
              <a:gd name="connsiteY6" fmla="*/ 91433 h 1460067"/>
              <a:gd name="connsiteX7" fmla="*/ 225858 w 3170031"/>
              <a:gd name="connsiteY7" fmla="*/ 91433 h 1460067"/>
              <a:gd name="connsiteX0" fmla="*/ 253377 w 3197550"/>
              <a:gd name="connsiteY0" fmla="*/ 91433 h 1460067"/>
              <a:gd name="connsiteX1" fmla="*/ 196227 w 3197550"/>
              <a:gd name="connsiteY1" fmla="*/ 834383 h 1460067"/>
              <a:gd name="connsiteX2" fmla="*/ 710577 w 3197550"/>
              <a:gd name="connsiteY2" fmla="*/ 1405883 h 1460067"/>
              <a:gd name="connsiteX3" fmla="*/ 1828177 w 3197550"/>
              <a:gd name="connsiteY3" fmla="*/ 1386833 h 1460067"/>
              <a:gd name="connsiteX4" fmla="*/ 2025027 w 3197550"/>
              <a:gd name="connsiteY4" fmla="*/ 967733 h 1460067"/>
              <a:gd name="connsiteX5" fmla="*/ 3072777 w 3197550"/>
              <a:gd name="connsiteY5" fmla="*/ 777233 h 1460067"/>
              <a:gd name="connsiteX6" fmla="*/ 3129927 w 3197550"/>
              <a:gd name="connsiteY6" fmla="*/ 91433 h 1460067"/>
              <a:gd name="connsiteX7" fmla="*/ 253377 w 3197550"/>
              <a:gd name="connsiteY7" fmla="*/ 91433 h 1460067"/>
              <a:gd name="connsiteX0" fmla="*/ 264912 w 3209085"/>
              <a:gd name="connsiteY0" fmla="*/ 91433 h 1460067"/>
              <a:gd name="connsiteX1" fmla="*/ 207762 w 3209085"/>
              <a:gd name="connsiteY1" fmla="*/ 834383 h 1460067"/>
              <a:gd name="connsiteX2" fmla="*/ 722112 w 3209085"/>
              <a:gd name="connsiteY2" fmla="*/ 1405883 h 1460067"/>
              <a:gd name="connsiteX3" fmla="*/ 1839712 w 3209085"/>
              <a:gd name="connsiteY3" fmla="*/ 1386833 h 1460067"/>
              <a:gd name="connsiteX4" fmla="*/ 2036562 w 3209085"/>
              <a:gd name="connsiteY4" fmla="*/ 967733 h 1460067"/>
              <a:gd name="connsiteX5" fmla="*/ 3084312 w 3209085"/>
              <a:gd name="connsiteY5" fmla="*/ 777233 h 1460067"/>
              <a:gd name="connsiteX6" fmla="*/ 3141462 w 3209085"/>
              <a:gd name="connsiteY6" fmla="*/ 91433 h 1460067"/>
              <a:gd name="connsiteX7" fmla="*/ 264912 w 3209085"/>
              <a:gd name="connsiteY7" fmla="*/ 91433 h 1460067"/>
              <a:gd name="connsiteX0" fmla="*/ 264912 w 3219036"/>
              <a:gd name="connsiteY0" fmla="*/ 91433 h 1460067"/>
              <a:gd name="connsiteX1" fmla="*/ 207762 w 3219036"/>
              <a:gd name="connsiteY1" fmla="*/ 834383 h 1460067"/>
              <a:gd name="connsiteX2" fmla="*/ 722112 w 3219036"/>
              <a:gd name="connsiteY2" fmla="*/ 1405883 h 1460067"/>
              <a:gd name="connsiteX3" fmla="*/ 1839712 w 3219036"/>
              <a:gd name="connsiteY3" fmla="*/ 1386833 h 1460067"/>
              <a:gd name="connsiteX4" fmla="*/ 2036562 w 3219036"/>
              <a:gd name="connsiteY4" fmla="*/ 967733 h 1460067"/>
              <a:gd name="connsiteX5" fmla="*/ 3084312 w 3219036"/>
              <a:gd name="connsiteY5" fmla="*/ 777233 h 1460067"/>
              <a:gd name="connsiteX6" fmla="*/ 3141462 w 3219036"/>
              <a:gd name="connsiteY6" fmla="*/ 91433 h 1460067"/>
              <a:gd name="connsiteX7" fmla="*/ 264912 w 3219036"/>
              <a:gd name="connsiteY7" fmla="*/ 91433 h 1460067"/>
              <a:gd name="connsiteX0" fmla="*/ 264912 w 3219036"/>
              <a:gd name="connsiteY0" fmla="*/ 91433 h 1460067"/>
              <a:gd name="connsiteX1" fmla="*/ 207762 w 3219036"/>
              <a:gd name="connsiteY1" fmla="*/ 834383 h 1460067"/>
              <a:gd name="connsiteX2" fmla="*/ 722112 w 3219036"/>
              <a:gd name="connsiteY2" fmla="*/ 1405883 h 1460067"/>
              <a:gd name="connsiteX3" fmla="*/ 1839712 w 3219036"/>
              <a:gd name="connsiteY3" fmla="*/ 1386833 h 1460067"/>
              <a:gd name="connsiteX4" fmla="*/ 2036562 w 3219036"/>
              <a:gd name="connsiteY4" fmla="*/ 967733 h 1460067"/>
              <a:gd name="connsiteX5" fmla="*/ 3084312 w 3219036"/>
              <a:gd name="connsiteY5" fmla="*/ 777233 h 1460067"/>
              <a:gd name="connsiteX6" fmla="*/ 3141462 w 3219036"/>
              <a:gd name="connsiteY6" fmla="*/ 91433 h 1460067"/>
              <a:gd name="connsiteX7" fmla="*/ 264912 w 3219036"/>
              <a:gd name="connsiteY7" fmla="*/ 91433 h 1460067"/>
              <a:gd name="connsiteX0" fmla="*/ 125702 w 3079826"/>
              <a:gd name="connsiteY0" fmla="*/ 69159 h 1437793"/>
              <a:gd name="connsiteX1" fmla="*/ 68552 w 3079826"/>
              <a:gd name="connsiteY1" fmla="*/ 812109 h 1437793"/>
              <a:gd name="connsiteX2" fmla="*/ 582902 w 3079826"/>
              <a:gd name="connsiteY2" fmla="*/ 1383609 h 1437793"/>
              <a:gd name="connsiteX3" fmla="*/ 1700502 w 3079826"/>
              <a:gd name="connsiteY3" fmla="*/ 1364559 h 1437793"/>
              <a:gd name="connsiteX4" fmla="*/ 1897352 w 3079826"/>
              <a:gd name="connsiteY4" fmla="*/ 945459 h 1437793"/>
              <a:gd name="connsiteX5" fmla="*/ 2945102 w 3079826"/>
              <a:gd name="connsiteY5" fmla="*/ 754959 h 1437793"/>
              <a:gd name="connsiteX6" fmla="*/ 3002252 w 3079826"/>
              <a:gd name="connsiteY6" fmla="*/ 69159 h 1437793"/>
              <a:gd name="connsiteX7" fmla="*/ 125702 w 3079826"/>
              <a:gd name="connsiteY7" fmla="*/ 69159 h 1437793"/>
              <a:gd name="connsiteX0" fmla="*/ 201044 w 3155168"/>
              <a:gd name="connsiteY0" fmla="*/ 102502 h 1459183"/>
              <a:gd name="connsiteX1" fmla="*/ 315344 w 3155168"/>
              <a:gd name="connsiteY1" fmla="*/ 1016902 h 1459183"/>
              <a:gd name="connsiteX2" fmla="*/ 658244 w 3155168"/>
              <a:gd name="connsiteY2" fmla="*/ 1416952 h 1459183"/>
              <a:gd name="connsiteX3" fmla="*/ 1775844 w 3155168"/>
              <a:gd name="connsiteY3" fmla="*/ 1397902 h 1459183"/>
              <a:gd name="connsiteX4" fmla="*/ 1972694 w 3155168"/>
              <a:gd name="connsiteY4" fmla="*/ 978802 h 1459183"/>
              <a:gd name="connsiteX5" fmla="*/ 3020444 w 3155168"/>
              <a:gd name="connsiteY5" fmla="*/ 788302 h 1459183"/>
              <a:gd name="connsiteX6" fmla="*/ 3077594 w 3155168"/>
              <a:gd name="connsiteY6" fmla="*/ 102502 h 1459183"/>
              <a:gd name="connsiteX7" fmla="*/ 201044 w 3155168"/>
              <a:gd name="connsiteY7" fmla="*/ 102502 h 1459183"/>
              <a:gd name="connsiteX0" fmla="*/ 85566 w 3039690"/>
              <a:gd name="connsiteY0" fmla="*/ 84534 h 1441215"/>
              <a:gd name="connsiteX1" fmla="*/ 199866 w 3039690"/>
              <a:gd name="connsiteY1" fmla="*/ 998934 h 1441215"/>
              <a:gd name="connsiteX2" fmla="*/ 542766 w 3039690"/>
              <a:gd name="connsiteY2" fmla="*/ 1398984 h 1441215"/>
              <a:gd name="connsiteX3" fmla="*/ 1660366 w 3039690"/>
              <a:gd name="connsiteY3" fmla="*/ 1379934 h 1441215"/>
              <a:gd name="connsiteX4" fmla="*/ 1857216 w 3039690"/>
              <a:gd name="connsiteY4" fmla="*/ 960834 h 1441215"/>
              <a:gd name="connsiteX5" fmla="*/ 2904966 w 3039690"/>
              <a:gd name="connsiteY5" fmla="*/ 770334 h 1441215"/>
              <a:gd name="connsiteX6" fmla="*/ 2962116 w 3039690"/>
              <a:gd name="connsiteY6" fmla="*/ 84534 h 1441215"/>
              <a:gd name="connsiteX7" fmla="*/ 85566 w 3039690"/>
              <a:gd name="connsiteY7" fmla="*/ 84534 h 1441215"/>
              <a:gd name="connsiteX0" fmla="*/ 85566 w 3000194"/>
              <a:gd name="connsiteY0" fmla="*/ 92312 h 1448993"/>
              <a:gd name="connsiteX1" fmla="*/ 199866 w 3000194"/>
              <a:gd name="connsiteY1" fmla="*/ 1006712 h 1448993"/>
              <a:gd name="connsiteX2" fmla="*/ 542766 w 3000194"/>
              <a:gd name="connsiteY2" fmla="*/ 1406762 h 1448993"/>
              <a:gd name="connsiteX3" fmla="*/ 1660366 w 3000194"/>
              <a:gd name="connsiteY3" fmla="*/ 1387712 h 1448993"/>
              <a:gd name="connsiteX4" fmla="*/ 1857216 w 3000194"/>
              <a:gd name="connsiteY4" fmla="*/ 968612 h 1448993"/>
              <a:gd name="connsiteX5" fmla="*/ 2904966 w 3000194"/>
              <a:gd name="connsiteY5" fmla="*/ 778112 h 1448993"/>
              <a:gd name="connsiteX6" fmla="*/ 2962116 w 3000194"/>
              <a:gd name="connsiteY6" fmla="*/ 92312 h 1448993"/>
              <a:gd name="connsiteX7" fmla="*/ 85566 w 3000194"/>
              <a:gd name="connsiteY7" fmla="*/ 92312 h 1448993"/>
              <a:gd name="connsiteX0" fmla="*/ 80320 w 3152785"/>
              <a:gd name="connsiteY0" fmla="*/ 120841 h 1407672"/>
              <a:gd name="connsiteX1" fmla="*/ 181920 w 3152785"/>
              <a:gd name="connsiteY1" fmla="*/ 965391 h 1407672"/>
              <a:gd name="connsiteX2" fmla="*/ 524820 w 3152785"/>
              <a:gd name="connsiteY2" fmla="*/ 1365441 h 1407672"/>
              <a:gd name="connsiteX3" fmla="*/ 1642420 w 3152785"/>
              <a:gd name="connsiteY3" fmla="*/ 1346391 h 1407672"/>
              <a:gd name="connsiteX4" fmla="*/ 1839270 w 3152785"/>
              <a:gd name="connsiteY4" fmla="*/ 927291 h 1407672"/>
              <a:gd name="connsiteX5" fmla="*/ 2887020 w 3152785"/>
              <a:gd name="connsiteY5" fmla="*/ 736791 h 1407672"/>
              <a:gd name="connsiteX6" fmla="*/ 2944170 w 3152785"/>
              <a:gd name="connsiteY6" fmla="*/ 50991 h 1407672"/>
              <a:gd name="connsiteX7" fmla="*/ 80320 w 3152785"/>
              <a:gd name="connsiteY7" fmla="*/ 120841 h 1407672"/>
              <a:gd name="connsiteX0" fmla="*/ 194888 w 3262644"/>
              <a:gd name="connsiteY0" fmla="*/ 105596 h 1392427"/>
              <a:gd name="connsiteX1" fmla="*/ 296488 w 3262644"/>
              <a:gd name="connsiteY1" fmla="*/ 950146 h 1392427"/>
              <a:gd name="connsiteX2" fmla="*/ 639388 w 3262644"/>
              <a:gd name="connsiteY2" fmla="*/ 1350196 h 1392427"/>
              <a:gd name="connsiteX3" fmla="*/ 1756988 w 3262644"/>
              <a:gd name="connsiteY3" fmla="*/ 1331146 h 1392427"/>
              <a:gd name="connsiteX4" fmla="*/ 1953838 w 3262644"/>
              <a:gd name="connsiteY4" fmla="*/ 912046 h 1392427"/>
              <a:gd name="connsiteX5" fmla="*/ 3001588 w 3262644"/>
              <a:gd name="connsiteY5" fmla="*/ 721546 h 1392427"/>
              <a:gd name="connsiteX6" fmla="*/ 3052388 w 3262644"/>
              <a:gd name="connsiteY6" fmla="*/ 80196 h 1392427"/>
              <a:gd name="connsiteX7" fmla="*/ 194888 w 3262644"/>
              <a:gd name="connsiteY7" fmla="*/ 105596 h 1392427"/>
              <a:gd name="connsiteX0" fmla="*/ 194888 w 3076382"/>
              <a:gd name="connsiteY0" fmla="*/ 94299 h 1381130"/>
              <a:gd name="connsiteX1" fmla="*/ 296488 w 3076382"/>
              <a:gd name="connsiteY1" fmla="*/ 938849 h 1381130"/>
              <a:gd name="connsiteX2" fmla="*/ 639388 w 3076382"/>
              <a:gd name="connsiteY2" fmla="*/ 1338899 h 1381130"/>
              <a:gd name="connsiteX3" fmla="*/ 1756988 w 3076382"/>
              <a:gd name="connsiteY3" fmla="*/ 1319849 h 1381130"/>
              <a:gd name="connsiteX4" fmla="*/ 1953838 w 3076382"/>
              <a:gd name="connsiteY4" fmla="*/ 900749 h 1381130"/>
              <a:gd name="connsiteX5" fmla="*/ 3001588 w 3076382"/>
              <a:gd name="connsiteY5" fmla="*/ 710249 h 1381130"/>
              <a:gd name="connsiteX6" fmla="*/ 3052388 w 3076382"/>
              <a:gd name="connsiteY6" fmla="*/ 68899 h 1381130"/>
              <a:gd name="connsiteX7" fmla="*/ 194888 w 3076382"/>
              <a:gd name="connsiteY7" fmla="*/ 94299 h 1381130"/>
              <a:gd name="connsiteX0" fmla="*/ 193950 w 3066525"/>
              <a:gd name="connsiteY0" fmla="*/ 112505 h 1399336"/>
              <a:gd name="connsiteX1" fmla="*/ 295550 w 3066525"/>
              <a:gd name="connsiteY1" fmla="*/ 957055 h 1399336"/>
              <a:gd name="connsiteX2" fmla="*/ 638450 w 3066525"/>
              <a:gd name="connsiteY2" fmla="*/ 1357105 h 1399336"/>
              <a:gd name="connsiteX3" fmla="*/ 1756050 w 3066525"/>
              <a:gd name="connsiteY3" fmla="*/ 1338055 h 1399336"/>
              <a:gd name="connsiteX4" fmla="*/ 1952900 w 3066525"/>
              <a:gd name="connsiteY4" fmla="*/ 918955 h 1399336"/>
              <a:gd name="connsiteX5" fmla="*/ 3000650 w 3066525"/>
              <a:gd name="connsiteY5" fmla="*/ 728455 h 1399336"/>
              <a:gd name="connsiteX6" fmla="*/ 3038750 w 3066525"/>
              <a:gd name="connsiteY6" fmla="*/ 55355 h 1399336"/>
              <a:gd name="connsiteX7" fmla="*/ 193950 w 3066525"/>
              <a:gd name="connsiteY7" fmla="*/ 112505 h 1399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6525" h="1399336">
                <a:moveTo>
                  <a:pt x="193950" y="112505"/>
                </a:moveTo>
                <a:cubicBezTo>
                  <a:pt x="-263250" y="262788"/>
                  <a:pt x="221467" y="749622"/>
                  <a:pt x="295550" y="957055"/>
                </a:cubicBezTo>
                <a:cubicBezTo>
                  <a:pt x="369633" y="1164488"/>
                  <a:pt x="395033" y="1293605"/>
                  <a:pt x="638450" y="1357105"/>
                </a:cubicBezTo>
                <a:cubicBezTo>
                  <a:pt x="881867" y="1420605"/>
                  <a:pt x="1536975" y="1411080"/>
                  <a:pt x="1756050" y="1338055"/>
                </a:cubicBezTo>
                <a:cubicBezTo>
                  <a:pt x="1975125" y="1265030"/>
                  <a:pt x="1745467" y="1020555"/>
                  <a:pt x="1952900" y="918955"/>
                </a:cubicBezTo>
                <a:cubicBezTo>
                  <a:pt x="2160333" y="817355"/>
                  <a:pt x="2778400" y="836405"/>
                  <a:pt x="3000650" y="728455"/>
                </a:cubicBezTo>
                <a:cubicBezTo>
                  <a:pt x="3070500" y="531605"/>
                  <a:pt x="3087433" y="62763"/>
                  <a:pt x="3038750" y="55355"/>
                </a:cubicBezTo>
                <a:cubicBezTo>
                  <a:pt x="2565285" y="-16691"/>
                  <a:pt x="651150" y="-37778"/>
                  <a:pt x="193950" y="112505"/>
                </a:cubicBezTo>
                <a:close/>
              </a:path>
            </a:pathLst>
          </a:custGeom>
          <a:noFill/>
          <a:ln>
            <a:solidFill>
              <a:srgbClr val="FEFF00"/>
            </a:solidFill>
          </a:ln>
          <a:effectLst>
            <a:glow rad="50800">
              <a:srgbClr val="0100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Box 12"/>
          <p:cNvSpPr txBox="1">
            <a:spLocks noChangeArrowheads="1"/>
          </p:cNvSpPr>
          <p:nvPr/>
        </p:nvSpPr>
        <p:spPr bwMode="auto">
          <a:xfrm>
            <a:off x="6040774" y="2844338"/>
            <a:ext cx="952500" cy="400110"/>
          </a:xfrm>
          <a:prstGeom prst="rect">
            <a:avLst/>
          </a:prstGeom>
          <a:noFill/>
          <a:ln w="9525">
            <a:noFill/>
            <a:miter lim="800000"/>
            <a:headEnd/>
            <a:tailEnd/>
          </a:ln>
          <a:effectLst/>
        </p:spPr>
        <p:txBody>
          <a:bodyPr wrap="square">
            <a:spAutoFit/>
          </a:bodyPr>
          <a:lstStyle>
            <a:defPPr>
              <a:defRPr lang="en-US"/>
            </a:defPPr>
            <a:lvl1pPr>
              <a:defRPr sz="2000">
                <a:solidFill>
                  <a:schemeClr val="bg1"/>
                </a:solidFill>
                <a:effectLst>
                  <a:glow rad="76200">
                    <a:schemeClr val="tx1">
                      <a:alpha val="60000"/>
                    </a:schemeClr>
                  </a:glow>
                </a:effectLst>
                <a:latin typeface="Calibri" pitchFamily="34" charset="0"/>
                <a:cs typeface="Calibri" pitchFamily="34" charset="0"/>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lang="en-US" kern="0" noProof="0" dirty="0">
                <a:solidFill>
                  <a:srgbClr val="FFFF00"/>
                </a:solidFill>
                <a:effectLst>
                  <a:glow rad="76200">
                    <a:srgbClr val="000000">
                      <a:alpha val="60000"/>
                    </a:srgbClr>
                  </a:glow>
                </a:effectLst>
              </a:rPr>
              <a:t>Jericho</a:t>
            </a:r>
            <a:endParaRPr kumimoji="0" lang="en-US" sz="2000" b="0" i="0" u="none" strike="noStrike" kern="0" cap="none" spc="0" normalizeH="0" baseline="0" noProof="0" dirty="0">
              <a:ln>
                <a:noFill/>
              </a:ln>
              <a:solidFill>
                <a:srgbClr val="FFFF00"/>
              </a:solidFill>
              <a:effectLst>
                <a:glow rad="76200">
                  <a:srgbClr val="000000">
                    <a:alpha val="60000"/>
                  </a:srgbClr>
                </a:glow>
              </a:effectLst>
              <a:uLnTx/>
              <a:uFillTx/>
            </a:endParaRPr>
          </a:p>
        </p:txBody>
      </p:sp>
    </p:spTree>
    <p:extLst>
      <p:ext uri="{BB962C8B-B14F-4D97-AF65-F5344CB8AC3E}">
        <p14:creationId xmlns:p14="http://schemas.microsoft.com/office/powerpoint/2010/main" val="27695023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Jericho aerial from west, tb01070311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Jericho and its surroundings (aerial view from the west)</a:t>
            </a:r>
          </a:p>
        </p:txBody>
      </p:sp>
      <p:sp>
        <p:nvSpPr>
          <p:cNvPr id="3" name="Text Placeholder 2"/>
          <p:cNvSpPr>
            <a:spLocks noGrp="1"/>
          </p:cNvSpPr>
          <p:nvPr>
            <p:ph type="body" sz="quarter" idx="12"/>
          </p:nvPr>
        </p:nvSpPr>
        <p:spPr/>
        <p:txBody>
          <a:bodyPr/>
          <a:lstStyle/>
          <a:p>
            <a:r>
              <a:rPr lang="en-US" dirty="0"/>
              <a:t>19:15</a:t>
            </a:r>
          </a:p>
        </p:txBody>
      </p:sp>
      <p:sp>
        <p:nvSpPr>
          <p:cNvPr id="4" name="Title 3"/>
          <p:cNvSpPr>
            <a:spLocks noGrp="1"/>
          </p:cNvSpPr>
          <p:nvPr>
            <p:ph type="title"/>
          </p:nvPr>
        </p:nvSpPr>
        <p:spPr/>
        <p:txBody>
          <a:bodyPr/>
          <a:lstStyle/>
          <a:p>
            <a:r>
              <a:rPr lang="en-US" dirty="0"/>
              <a:t>And Judah came to Gilgal to meet the king and to bring the king over the Jordan</a:t>
            </a:r>
          </a:p>
        </p:txBody>
      </p:sp>
    </p:spTree>
    <p:extLst>
      <p:ext uri="{BB962C8B-B14F-4D97-AF65-F5344CB8AC3E}">
        <p14:creationId xmlns:p14="http://schemas.microsoft.com/office/powerpoint/2010/main" val="8129695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Jericho aerial from west, tb01070311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Jericho and its surroundings (aerial view from the west)</a:t>
            </a:r>
          </a:p>
        </p:txBody>
      </p:sp>
      <p:sp>
        <p:nvSpPr>
          <p:cNvPr id="3" name="Text Placeholder 2"/>
          <p:cNvSpPr>
            <a:spLocks noGrp="1"/>
          </p:cNvSpPr>
          <p:nvPr>
            <p:ph type="body" sz="quarter" idx="12"/>
          </p:nvPr>
        </p:nvSpPr>
        <p:spPr/>
        <p:txBody>
          <a:bodyPr/>
          <a:lstStyle/>
          <a:p>
            <a:r>
              <a:rPr lang="en-US" dirty="0"/>
              <a:t>19:15</a:t>
            </a:r>
          </a:p>
        </p:txBody>
      </p:sp>
      <p:sp>
        <p:nvSpPr>
          <p:cNvPr id="4" name="Title 3"/>
          <p:cNvSpPr>
            <a:spLocks noGrp="1"/>
          </p:cNvSpPr>
          <p:nvPr>
            <p:ph type="title"/>
          </p:nvPr>
        </p:nvSpPr>
        <p:spPr/>
        <p:txBody>
          <a:bodyPr/>
          <a:lstStyle/>
          <a:p>
            <a:r>
              <a:rPr lang="en-US" dirty="0"/>
              <a:t>And Judah came to Gilgal to meet the king and to bring the king over the Jordan</a:t>
            </a:r>
          </a:p>
        </p:txBody>
      </p:sp>
      <p:sp>
        <p:nvSpPr>
          <p:cNvPr id="6" name="Oval 5"/>
          <p:cNvSpPr/>
          <p:nvPr/>
        </p:nvSpPr>
        <p:spPr>
          <a:xfrm>
            <a:off x="1676400" y="3581400"/>
            <a:ext cx="685800" cy="381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7" name="Text Box 8"/>
          <p:cNvSpPr txBox="1">
            <a:spLocks noChangeArrowheads="1"/>
          </p:cNvSpPr>
          <p:nvPr/>
        </p:nvSpPr>
        <p:spPr bwMode="auto">
          <a:xfrm>
            <a:off x="1558276" y="3155890"/>
            <a:ext cx="922047" cy="400110"/>
          </a:xfrm>
          <a:prstGeom prst="rect">
            <a:avLst/>
          </a:prstGeom>
          <a:noFill/>
          <a:ln w="9525">
            <a:noFill/>
            <a:miter lim="800000"/>
            <a:headEnd/>
            <a:tailEnd/>
          </a:ln>
          <a:effectLst/>
        </p:spPr>
        <p:txBody>
          <a:bodyPr wrap="non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a:t>Jericho</a:t>
            </a:r>
            <a:endParaRPr lang="en-US" dirty="0"/>
          </a:p>
        </p:txBody>
      </p:sp>
      <p:sp>
        <p:nvSpPr>
          <p:cNvPr id="10" name="Text Box 8"/>
          <p:cNvSpPr txBox="1">
            <a:spLocks noChangeArrowheads="1"/>
          </p:cNvSpPr>
          <p:nvPr/>
        </p:nvSpPr>
        <p:spPr bwMode="auto">
          <a:xfrm>
            <a:off x="4717061" y="520983"/>
            <a:ext cx="2802674" cy="400110"/>
          </a:xfrm>
          <a:prstGeom prst="rect">
            <a:avLst/>
          </a:prstGeom>
          <a:noFill/>
          <a:ln w="9525">
            <a:noFill/>
            <a:miter lim="800000"/>
            <a:headEnd/>
            <a:tailEnd/>
          </a:ln>
          <a:effectLst/>
        </p:spPr>
        <p:txBody>
          <a:bodyPr wrap="squar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dirty="0"/>
              <a:t>David near the Jordan</a:t>
            </a:r>
          </a:p>
        </p:txBody>
      </p:sp>
      <p:sp>
        <p:nvSpPr>
          <p:cNvPr id="35" name="Text Box 8"/>
          <p:cNvSpPr txBox="1">
            <a:spLocks noChangeArrowheads="1"/>
          </p:cNvSpPr>
          <p:nvPr/>
        </p:nvSpPr>
        <p:spPr bwMode="auto">
          <a:xfrm>
            <a:off x="282005" y="850847"/>
            <a:ext cx="1737295" cy="400110"/>
          </a:xfrm>
          <a:prstGeom prst="rect">
            <a:avLst/>
          </a:prstGeom>
          <a:noFill/>
          <a:ln w="9525">
            <a:noFill/>
            <a:miter lim="800000"/>
            <a:headEnd/>
            <a:tailEnd/>
          </a:ln>
          <a:effectLst/>
        </p:spPr>
        <p:txBody>
          <a:bodyPr wrap="squar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dirty="0"/>
              <a:t>Mahanaim</a:t>
            </a:r>
          </a:p>
        </p:txBody>
      </p:sp>
      <p:cxnSp>
        <p:nvCxnSpPr>
          <p:cNvPr id="11" name="Straight Arrow Connector 10"/>
          <p:cNvCxnSpPr/>
          <p:nvPr/>
        </p:nvCxnSpPr>
        <p:spPr>
          <a:xfrm flipH="1">
            <a:off x="91505" y="1153422"/>
            <a:ext cx="381000" cy="29050"/>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25" name="Text Box 8"/>
          <p:cNvSpPr txBox="1">
            <a:spLocks noChangeArrowheads="1"/>
          </p:cNvSpPr>
          <p:nvPr/>
        </p:nvSpPr>
        <p:spPr bwMode="auto">
          <a:xfrm>
            <a:off x="7576102" y="1378916"/>
            <a:ext cx="1661095" cy="400110"/>
          </a:xfrm>
          <a:prstGeom prst="rect">
            <a:avLst/>
          </a:prstGeom>
          <a:noFill/>
          <a:ln w="9525">
            <a:noFill/>
            <a:miter lim="800000"/>
            <a:headEnd/>
            <a:tailEnd/>
          </a:ln>
          <a:effectLst/>
        </p:spPr>
        <p:txBody>
          <a:bodyPr wrap="squar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dirty="0"/>
              <a:t>Dead Sea</a:t>
            </a:r>
          </a:p>
        </p:txBody>
      </p:sp>
      <p:cxnSp>
        <p:nvCxnSpPr>
          <p:cNvPr id="26" name="Straight Arrow Connector 25"/>
          <p:cNvCxnSpPr/>
          <p:nvPr/>
        </p:nvCxnSpPr>
        <p:spPr>
          <a:xfrm flipV="1">
            <a:off x="8610600" y="1182472"/>
            <a:ext cx="392873" cy="189129"/>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15" name="Text Box 8"/>
          <p:cNvSpPr txBox="1">
            <a:spLocks noChangeArrowheads="1"/>
          </p:cNvSpPr>
          <p:nvPr/>
        </p:nvSpPr>
        <p:spPr bwMode="auto">
          <a:xfrm>
            <a:off x="1918809" y="2247677"/>
            <a:ext cx="886782" cy="400110"/>
          </a:xfrm>
          <a:prstGeom prst="rect">
            <a:avLst/>
          </a:prstGeom>
          <a:noFill/>
          <a:ln w="9525">
            <a:noFill/>
            <a:miter lim="800000"/>
            <a:headEnd/>
            <a:tailEnd/>
          </a:ln>
          <a:effectLst/>
        </p:spPr>
        <p:txBody>
          <a:bodyPr wrap="non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dirty="0"/>
              <a:t>Gilgal?</a:t>
            </a:r>
          </a:p>
        </p:txBody>
      </p:sp>
      <p:sp>
        <p:nvSpPr>
          <p:cNvPr id="14" name="Text Box 8"/>
          <p:cNvSpPr txBox="1">
            <a:spLocks noChangeArrowheads="1"/>
          </p:cNvSpPr>
          <p:nvPr/>
        </p:nvSpPr>
        <p:spPr bwMode="auto">
          <a:xfrm>
            <a:off x="6689187" y="3798238"/>
            <a:ext cx="1661095" cy="707886"/>
          </a:xfrm>
          <a:prstGeom prst="rect">
            <a:avLst/>
          </a:prstGeom>
          <a:noFill/>
          <a:ln w="9525">
            <a:noFill/>
            <a:miter lim="800000"/>
            <a:headEnd/>
            <a:tailEnd/>
          </a:ln>
          <a:effectLst/>
        </p:spPr>
        <p:txBody>
          <a:bodyPr wrap="square">
            <a:spAutoFit/>
          </a:bodyPr>
          <a:lstStyle>
            <a:defPPr>
              <a:defRPr lang="en-US"/>
            </a:defPPr>
            <a:lvl1pPr marR="0" lvl="0" indent="0" fontAlgn="base">
              <a:lnSpc>
                <a:spcPct val="100000"/>
              </a:lnSpc>
              <a:spcBef>
                <a:spcPct val="0"/>
              </a:spcBef>
              <a:spcAft>
                <a:spcPct val="0"/>
              </a:spcAft>
              <a:buClrTx/>
              <a:buSzTx/>
              <a:buFontTx/>
              <a:buNone/>
              <a:tabLst/>
              <a:defRPr sz="2000" kern="0">
                <a:solidFill>
                  <a:srgbClr val="FFFFFF"/>
                </a:solidFill>
                <a:effectLst>
                  <a:glow rad="76200">
                    <a:srgbClr val="000000">
                      <a:alpha val="60000"/>
                    </a:srgbClr>
                  </a:glow>
                </a:effectLst>
                <a:latin typeface="Calibri" pitchFamily="34" charset="0"/>
                <a:cs typeface="Calibri" pitchFamily="34" charset="0"/>
              </a:defRPr>
            </a:lvl1pPr>
          </a:lstStyle>
          <a:p>
            <a:pPr algn="ctr"/>
            <a:r>
              <a:rPr lang="en-US" dirty="0"/>
              <a:t>Ascent of Adummim</a:t>
            </a:r>
          </a:p>
        </p:txBody>
      </p:sp>
      <p:cxnSp>
        <p:nvCxnSpPr>
          <p:cNvPr id="16" name="Straight Arrow Connector 15"/>
          <p:cNvCxnSpPr/>
          <p:nvPr/>
        </p:nvCxnSpPr>
        <p:spPr>
          <a:xfrm>
            <a:off x="7607734" y="4506124"/>
            <a:ext cx="392873" cy="541364"/>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110040632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Gilgal, Jiljul, mat01029"/>
          <p:cNvPicPr preferRelativeResize="0">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b="27390"/>
          <a:stretch/>
        </p:blipFill>
        <p:spPr bwMode="auto">
          <a:xfrm>
            <a:off x="1" y="794"/>
            <a:ext cx="9148728" cy="6857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p:cNvSpPr>
            <a:spLocks noGrp="1"/>
          </p:cNvSpPr>
          <p:nvPr>
            <p:ph type="body" sz="quarter" idx="10"/>
          </p:nvPr>
        </p:nvSpPr>
        <p:spPr/>
        <p:txBody>
          <a:bodyPr/>
          <a:lstStyle/>
          <a:p>
            <a:r>
              <a:rPr lang="en-US" dirty="0" err="1"/>
              <a:t>Jiljul</a:t>
            </a:r>
            <a:r>
              <a:rPr lang="en-US" dirty="0"/>
              <a:t> near Jericho</a:t>
            </a:r>
          </a:p>
        </p:txBody>
      </p:sp>
      <p:sp>
        <p:nvSpPr>
          <p:cNvPr id="3" name="Text Placeholder 2"/>
          <p:cNvSpPr>
            <a:spLocks noGrp="1"/>
          </p:cNvSpPr>
          <p:nvPr>
            <p:ph type="body" sz="quarter" idx="12"/>
          </p:nvPr>
        </p:nvSpPr>
        <p:spPr/>
        <p:txBody>
          <a:bodyPr/>
          <a:lstStyle/>
          <a:p>
            <a:r>
              <a:rPr lang="en-US" dirty="0"/>
              <a:t>19:15</a:t>
            </a:r>
          </a:p>
        </p:txBody>
      </p:sp>
      <p:sp>
        <p:nvSpPr>
          <p:cNvPr id="4" name="Title 3"/>
          <p:cNvSpPr>
            <a:spLocks noGrp="1"/>
          </p:cNvSpPr>
          <p:nvPr>
            <p:ph type="title"/>
          </p:nvPr>
        </p:nvSpPr>
        <p:spPr/>
        <p:txBody>
          <a:bodyPr/>
          <a:lstStyle/>
          <a:p>
            <a:r>
              <a:rPr lang="en-US" dirty="0"/>
              <a:t>And Judah came to Gilgal to meet the king and to bring the king over the Jordan</a:t>
            </a:r>
          </a:p>
        </p:txBody>
      </p:sp>
    </p:spTree>
    <p:extLst>
      <p:ext uri="{BB962C8B-B14F-4D97-AF65-F5344CB8AC3E}">
        <p14:creationId xmlns:p14="http://schemas.microsoft.com/office/powerpoint/2010/main" val="15328603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“Jordan” sign</a:t>
            </a:r>
          </a:p>
        </p:txBody>
      </p:sp>
      <p:sp>
        <p:nvSpPr>
          <p:cNvPr id="3" name="Text Placeholder 2"/>
          <p:cNvSpPr>
            <a:spLocks noGrp="1"/>
          </p:cNvSpPr>
          <p:nvPr>
            <p:ph type="body" sz="quarter" idx="12"/>
          </p:nvPr>
        </p:nvSpPr>
        <p:spPr/>
        <p:txBody>
          <a:bodyPr/>
          <a:lstStyle/>
          <a:p>
            <a:r>
              <a:rPr lang="en-US" dirty="0"/>
              <a:t>19:15</a:t>
            </a:r>
          </a:p>
        </p:txBody>
      </p:sp>
      <p:sp>
        <p:nvSpPr>
          <p:cNvPr id="4" name="Title 3"/>
          <p:cNvSpPr>
            <a:spLocks noGrp="1"/>
          </p:cNvSpPr>
          <p:nvPr>
            <p:ph type="title"/>
          </p:nvPr>
        </p:nvSpPr>
        <p:spPr/>
        <p:txBody>
          <a:bodyPr/>
          <a:lstStyle/>
          <a:p>
            <a:r>
              <a:rPr lang="en-US" dirty="0"/>
              <a:t>And Judah came to Gilgal to meet the king and to bring the king over the Jordan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3054171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ordan River, Ceremony of Epiphany, mat0678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
            <a:ext cx="9144000" cy="6784848"/>
          </a:xfrm>
          <a:prstGeom prst="rect">
            <a:avLst/>
          </a:prstGeom>
        </p:spPr>
      </p:pic>
      <p:sp>
        <p:nvSpPr>
          <p:cNvPr id="2" name="Text Placeholder 1"/>
          <p:cNvSpPr>
            <a:spLocks noGrp="1"/>
          </p:cNvSpPr>
          <p:nvPr>
            <p:ph type="body" sz="quarter" idx="10"/>
          </p:nvPr>
        </p:nvSpPr>
        <p:spPr/>
        <p:txBody>
          <a:bodyPr/>
          <a:lstStyle/>
          <a:p>
            <a:r>
              <a:rPr lang="en-US" dirty="0"/>
              <a:t>Epiphany ceremony at the Jordan River, circa 1910</a:t>
            </a:r>
          </a:p>
        </p:txBody>
      </p:sp>
      <p:sp>
        <p:nvSpPr>
          <p:cNvPr id="3" name="Text Placeholder 2"/>
          <p:cNvSpPr>
            <a:spLocks noGrp="1"/>
          </p:cNvSpPr>
          <p:nvPr>
            <p:ph type="body" sz="quarter" idx="12"/>
          </p:nvPr>
        </p:nvSpPr>
        <p:spPr/>
        <p:txBody>
          <a:bodyPr/>
          <a:lstStyle/>
          <a:p>
            <a:r>
              <a:rPr lang="en-US" dirty="0"/>
              <a:t>19:15</a:t>
            </a:r>
          </a:p>
        </p:txBody>
      </p:sp>
      <p:sp>
        <p:nvSpPr>
          <p:cNvPr id="4" name="Title 3"/>
          <p:cNvSpPr>
            <a:spLocks noGrp="1"/>
          </p:cNvSpPr>
          <p:nvPr>
            <p:ph type="title"/>
          </p:nvPr>
        </p:nvSpPr>
        <p:spPr/>
        <p:txBody>
          <a:bodyPr/>
          <a:lstStyle/>
          <a:p>
            <a:r>
              <a:rPr lang="en-US" dirty="0"/>
              <a:t>And Judah came to Gilgal to meet the king and to bring the king over the Jordan</a:t>
            </a:r>
          </a:p>
        </p:txBody>
      </p:sp>
    </p:spTree>
    <p:extLst>
      <p:ext uri="{BB962C8B-B14F-4D97-AF65-F5344CB8AC3E}">
        <p14:creationId xmlns:p14="http://schemas.microsoft.com/office/powerpoint/2010/main" val="55825191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11526" b="30048"/>
          <a:stretch/>
        </p:blipFill>
        <p:spPr>
          <a:xfrm>
            <a:off x="0" y="0"/>
            <a:ext cx="9144000" cy="6711696"/>
          </a:xfrm>
          <a:prstGeom prst="rect">
            <a:avLst/>
          </a:prstGeom>
        </p:spPr>
      </p:pic>
      <p:sp>
        <p:nvSpPr>
          <p:cNvPr id="2" name="Text Placeholder 1"/>
          <p:cNvSpPr>
            <a:spLocks noGrp="1"/>
          </p:cNvSpPr>
          <p:nvPr>
            <p:ph type="body" sz="quarter" idx="10"/>
          </p:nvPr>
        </p:nvSpPr>
        <p:spPr/>
        <p:txBody>
          <a:bodyPr/>
          <a:lstStyle/>
          <a:p>
            <a:r>
              <a:rPr lang="en-US" dirty="0"/>
              <a:t>Epiphany ceremony at the Jordan River</a:t>
            </a:r>
          </a:p>
        </p:txBody>
      </p:sp>
      <p:sp>
        <p:nvSpPr>
          <p:cNvPr id="3" name="Text Placeholder 2"/>
          <p:cNvSpPr>
            <a:spLocks noGrp="1"/>
          </p:cNvSpPr>
          <p:nvPr>
            <p:ph type="body" sz="quarter" idx="12"/>
          </p:nvPr>
        </p:nvSpPr>
        <p:spPr/>
        <p:txBody>
          <a:bodyPr/>
          <a:lstStyle/>
          <a:p>
            <a:r>
              <a:rPr lang="en-US" dirty="0"/>
              <a:t>19:15</a:t>
            </a:r>
          </a:p>
        </p:txBody>
      </p:sp>
      <p:sp>
        <p:nvSpPr>
          <p:cNvPr id="4" name="Title 3"/>
          <p:cNvSpPr>
            <a:spLocks noGrp="1"/>
          </p:cNvSpPr>
          <p:nvPr>
            <p:ph type="title"/>
          </p:nvPr>
        </p:nvSpPr>
        <p:spPr/>
        <p:txBody>
          <a:bodyPr/>
          <a:lstStyle/>
          <a:p>
            <a:r>
              <a:rPr lang="en-US" dirty="0"/>
              <a:t>And Judah came to Gilgal to meet the king and to bring the king over the Jordan</a:t>
            </a:r>
          </a:p>
        </p:txBody>
      </p:sp>
    </p:spTree>
    <p:extLst>
      <p:ext uri="{BB962C8B-B14F-4D97-AF65-F5344CB8AC3E}">
        <p14:creationId xmlns:p14="http://schemas.microsoft.com/office/powerpoint/2010/main" val="186720275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CB94ADC-BED5-46BF-86C5-E2E59A5766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Mount of Olives, </a:t>
            </a:r>
            <a:r>
              <a:rPr lang="en-US" dirty="0" err="1"/>
              <a:t>Bahurim</a:t>
            </a:r>
            <a:r>
              <a:rPr lang="en-US" dirty="0"/>
              <a:t>, and the Judean wilderness (aerial view from the northwest)</a:t>
            </a:r>
          </a:p>
        </p:txBody>
      </p:sp>
      <p:sp>
        <p:nvSpPr>
          <p:cNvPr id="3" name="Text Placeholder 2"/>
          <p:cNvSpPr>
            <a:spLocks noGrp="1"/>
          </p:cNvSpPr>
          <p:nvPr>
            <p:ph type="body" sz="quarter" idx="12"/>
          </p:nvPr>
        </p:nvSpPr>
        <p:spPr/>
        <p:txBody>
          <a:bodyPr/>
          <a:lstStyle/>
          <a:p>
            <a:r>
              <a:rPr lang="en-US" dirty="0"/>
              <a:t>19:16</a:t>
            </a:r>
          </a:p>
        </p:txBody>
      </p:sp>
      <p:sp>
        <p:nvSpPr>
          <p:cNvPr id="4" name="Title 3"/>
          <p:cNvSpPr>
            <a:spLocks noGrp="1"/>
          </p:cNvSpPr>
          <p:nvPr>
            <p:ph type="title"/>
          </p:nvPr>
        </p:nvSpPr>
        <p:spPr/>
        <p:txBody>
          <a:bodyPr/>
          <a:lstStyle/>
          <a:p>
            <a:r>
              <a:rPr lang="en-US" dirty="0" err="1"/>
              <a:t>Shimei</a:t>
            </a:r>
            <a:r>
              <a:rPr lang="en-US" dirty="0"/>
              <a:t> the son of Gera, the Benjaminite of Bahurim, hurried and came down with the men</a:t>
            </a:r>
          </a:p>
        </p:txBody>
      </p:sp>
    </p:spTree>
    <p:extLst>
      <p:ext uri="{BB962C8B-B14F-4D97-AF65-F5344CB8AC3E}">
        <p14:creationId xmlns:p14="http://schemas.microsoft.com/office/powerpoint/2010/main" val="17090097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5F328AB-BB68-4651-9297-DE4ADC29F2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
            <a:ext cx="9144000" cy="6848856"/>
          </a:xfrm>
          <a:prstGeom prst="rect">
            <a:avLst/>
          </a:prstGeom>
        </p:spPr>
      </p:pic>
      <p:sp>
        <p:nvSpPr>
          <p:cNvPr id="2" name="Text Placeholder 1"/>
          <p:cNvSpPr>
            <a:spLocks noGrp="1"/>
          </p:cNvSpPr>
          <p:nvPr>
            <p:ph type="body" sz="quarter" idx="10"/>
          </p:nvPr>
        </p:nvSpPr>
        <p:spPr/>
        <p:txBody>
          <a:bodyPr/>
          <a:lstStyle/>
          <a:p>
            <a:r>
              <a:rPr lang="en-US" dirty="0"/>
              <a:t>Mount of Olives, </a:t>
            </a:r>
            <a:r>
              <a:rPr lang="en-US" dirty="0" err="1"/>
              <a:t>Bahurim</a:t>
            </a:r>
            <a:r>
              <a:rPr lang="en-US" dirty="0"/>
              <a:t>, and the Judean wilderness (aerial view from the northwest)</a:t>
            </a:r>
          </a:p>
        </p:txBody>
      </p:sp>
      <p:sp>
        <p:nvSpPr>
          <p:cNvPr id="3" name="Text Placeholder 2"/>
          <p:cNvSpPr>
            <a:spLocks noGrp="1"/>
          </p:cNvSpPr>
          <p:nvPr>
            <p:ph type="body" sz="quarter" idx="12"/>
          </p:nvPr>
        </p:nvSpPr>
        <p:spPr/>
        <p:txBody>
          <a:bodyPr/>
          <a:lstStyle/>
          <a:p>
            <a:r>
              <a:rPr lang="en-US" dirty="0"/>
              <a:t>19:16</a:t>
            </a:r>
          </a:p>
        </p:txBody>
      </p:sp>
      <p:sp>
        <p:nvSpPr>
          <p:cNvPr id="4" name="Title 3"/>
          <p:cNvSpPr>
            <a:spLocks noGrp="1"/>
          </p:cNvSpPr>
          <p:nvPr>
            <p:ph type="title"/>
          </p:nvPr>
        </p:nvSpPr>
        <p:spPr/>
        <p:txBody>
          <a:bodyPr/>
          <a:lstStyle/>
          <a:p>
            <a:r>
              <a:rPr lang="en-US" dirty="0" err="1"/>
              <a:t>Shimei</a:t>
            </a:r>
            <a:r>
              <a:rPr lang="en-US" dirty="0"/>
              <a:t> the son of Gera, the Benjaminite of Bahurim, hurried and came down with the men</a:t>
            </a:r>
          </a:p>
        </p:txBody>
      </p:sp>
      <p:sp>
        <p:nvSpPr>
          <p:cNvPr id="24" name="Text Box 9"/>
          <p:cNvSpPr txBox="1">
            <a:spLocks noChangeArrowheads="1"/>
          </p:cNvSpPr>
          <p:nvPr/>
        </p:nvSpPr>
        <p:spPr bwMode="auto">
          <a:xfrm>
            <a:off x="716756" y="800101"/>
            <a:ext cx="115398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Dead Sea</a:t>
            </a:r>
          </a:p>
        </p:txBody>
      </p:sp>
      <p:sp>
        <p:nvSpPr>
          <p:cNvPr id="25" name="Line 10"/>
          <p:cNvSpPr>
            <a:spLocks noChangeShapeType="1"/>
          </p:cNvSpPr>
          <p:nvPr/>
        </p:nvSpPr>
        <p:spPr bwMode="auto">
          <a:xfrm flipV="1">
            <a:off x="1707357" y="647701"/>
            <a:ext cx="360362" cy="2286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26" name="Text Box 11"/>
          <p:cNvSpPr txBox="1">
            <a:spLocks noChangeArrowheads="1"/>
          </p:cNvSpPr>
          <p:nvPr/>
        </p:nvSpPr>
        <p:spPr bwMode="auto">
          <a:xfrm>
            <a:off x="3352800" y="1028701"/>
            <a:ext cx="213982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Judean wilderness</a:t>
            </a:r>
          </a:p>
        </p:txBody>
      </p:sp>
      <p:sp>
        <p:nvSpPr>
          <p:cNvPr id="28" name="Oval 27"/>
          <p:cNvSpPr/>
          <p:nvPr/>
        </p:nvSpPr>
        <p:spPr>
          <a:xfrm>
            <a:off x="5410200" y="3848101"/>
            <a:ext cx="304800" cy="457200"/>
          </a:xfrm>
          <a:prstGeom prst="ellips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30" name="Text Box 14"/>
          <p:cNvSpPr txBox="1">
            <a:spLocks noChangeArrowheads="1"/>
          </p:cNvSpPr>
          <p:nvPr/>
        </p:nvSpPr>
        <p:spPr bwMode="auto">
          <a:xfrm>
            <a:off x="5765050" y="3786737"/>
            <a:ext cx="1026368"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Augusta </a:t>
            </a:r>
            <a:b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b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Victoria</a:t>
            </a:r>
          </a:p>
        </p:txBody>
      </p:sp>
      <p:sp>
        <p:nvSpPr>
          <p:cNvPr id="31" name="Text Box 7"/>
          <p:cNvSpPr txBox="1">
            <a:spLocks noChangeArrowheads="1"/>
          </p:cNvSpPr>
          <p:nvPr/>
        </p:nvSpPr>
        <p:spPr bwMode="auto">
          <a:xfrm>
            <a:off x="812629" y="3474721"/>
            <a:ext cx="107112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Bahurim</a:t>
            </a:r>
            <a:endPar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endParaRPr>
          </a:p>
        </p:txBody>
      </p:sp>
      <p:sp>
        <p:nvSpPr>
          <p:cNvPr id="32" name="Line 8"/>
          <p:cNvSpPr>
            <a:spLocks noChangeShapeType="1"/>
          </p:cNvSpPr>
          <p:nvPr/>
        </p:nvSpPr>
        <p:spPr bwMode="auto">
          <a:xfrm>
            <a:off x="1524664" y="3855721"/>
            <a:ext cx="207963" cy="4572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5" name="Text Box 14">
            <a:extLst>
              <a:ext uri="{FF2B5EF4-FFF2-40B4-BE49-F238E27FC236}">
                <a16:creationId xmlns:a16="http://schemas.microsoft.com/office/drawing/2014/main" id="{8F00068E-0306-4FC4-904A-6918E3D05248}"/>
              </a:ext>
            </a:extLst>
          </p:cNvPr>
          <p:cNvSpPr txBox="1">
            <a:spLocks noChangeArrowheads="1"/>
          </p:cNvSpPr>
          <p:nvPr/>
        </p:nvSpPr>
        <p:spPr bwMode="auto">
          <a:xfrm>
            <a:off x="7145855" y="3520888"/>
            <a:ext cx="185659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 lastClr="FFFFFF"/>
                </a:solidFill>
                <a:effectLst>
                  <a:glow rad="76200">
                    <a:sysClr val="windowText" lastClr="000000">
                      <a:alpha val="60000"/>
                    </a:sysClr>
                  </a:glow>
                </a:effectLst>
                <a:uLnTx/>
                <a:uFillTx/>
                <a:latin typeface="Calibri" pitchFamily="34" charset="0"/>
                <a:cs typeface="Calibri" pitchFamily="34" charset="0"/>
              </a:rPr>
              <a:t>Mount of Olives</a:t>
            </a:r>
          </a:p>
        </p:txBody>
      </p:sp>
    </p:spTree>
    <p:extLst>
      <p:ext uri="{BB962C8B-B14F-4D97-AF65-F5344CB8AC3E}">
        <p14:creationId xmlns:p14="http://schemas.microsoft.com/office/powerpoint/2010/main" val="210439433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0Schlegel drone 2015\4 Judah\Jericho Jerusalem road\Ascent of Adummim route to Mount of Olives aerial from east, ws02011539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Western end of the Ascent of Adummim, near </a:t>
            </a:r>
            <a:r>
              <a:rPr lang="en-US" dirty="0" err="1"/>
              <a:t>Bahurim</a:t>
            </a:r>
            <a:r>
              <a:rPr lang="en-US" dirty="0"/>
              <a:t> and the Mount of Olives</a:t>
            </a:r>
          </a:p>
        </p:txBody>
      </p:sp>
      <p:sp>
        <p:nvSpPr>
          <p:cNvPr id="3" name="Text Placeholder 2"/>
          <p:cNvSpPr>
            <a:spLocks noGrp="1"/>
          </p:cNvSpPr>
          <p:nvPr>
            <p:ph type="body" sz="quarter" idx="12"/>
          </p:nvPr>
        </p:nvSpPr>
        <p:spPr/>
        <p:txBody>
          <a:bodyPr/>
          <a:lstStyle/>
          <a:p>
            <a:r>
              <a:rPr lang="en-US" dirty="0"/>
              <a:t>19:16</a:t>
            </a:r>
          </a:p>
        </p:txBody>
      </p:sp>
      <p:sp>
        <p:nvSpPr>
          <p:cNvPr id="4" name="Title 3"/>
          <p:cNvSpPr>
            <a:spLocks noGrp="1"/>
          </p:cNvSpPr>
          <p:nvPr>
            <p:ph type="title"/>
          </p:nvPr>
        </p:nvSpPr>
        <p:spPr/>
        <p:txBody>
          <a:bodyPr/>
          <a:lstStyle/>
          <a:p>
            <a:r>
              <a:rPr lang="en-US" dirty="0" err="1"/>
              <a:t>Shimei</a:t>
            </a:r>
            <a:r>
              <a:rPr lang="en-US" dirty="0"/>
              <a:t> the son of Gera, the </a:t>
            </a:r>
            <a:r>
              <a:rPr lang="en-US" dirty="0" err="1"/>
              <a:t>Benjaminite</a:t>
            </a:r>
            <a:r>
              <a:rPr lang="en-US" dirty="0"/>
              <a:t> of </a:t>
            </a:r>
            <a:r>
              <a:rPr lang="en-US" dirty="0" err="1"/>
              <a:t>Bahurim</a:t>
            </a:r>
            <a:r>
              <a:rPr lang="en-US" dirty="0"/>
              <a:t>, hurried and came down with the men</a:t>
            </a:r>
          </a:p>
        </p:txBody>
      </p:sp>
    </p:spTree>
    <p:extLst>
      <p:ext uri="{BB962C8B-B14F-4D97-AF65-F5344CB8AC3E}">
        <p14:creationId xmlns:p14="http://schemas.microsoft.com/office/powerpoint/2010/main" val="16516606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Assyrian cavalry pursuing a fleeing Arab, from Nimrud, 728 BC</a:t>
            </a:r>
          </a:p>
        </p:txBody>
      </p:sp>
      <p:sp>
        <p:nvSpPr>
          <p:cNvPr id="3" name="Text Placeholder 2"/>
          <p:cNvSpPr>
            <a:spLocks noGrp="1"/>
          </p:cNvSpPr>
          <p:nvPr>
            <p:ph type="body" sz="quarter" idx="12"/>
          </p:nvPr>
        </p:nvSpPr>
        <p:spPr/>
        <p:txBody>
          <a:bodyPr/>
          <a:lstStyle/>
          <a:p>
            <a:r>
              <a:rPr lang="en-US"/>
              <a:t>19:3</a:t>
            </a:r>
          </a:p>
        </p:txBody>
      </p:sp>
      <p:sp>
        <p:nvSpPr>
          <p:cNvPr id="4" name="Title 3"/>
          <p:cNvSpPr>
            <a:spLocks noGrp="1"/>
          </p:cNvSpPr>
          <p:nvPr>
            <p:ph type="title"/>
          </p:nvPr>
        </p:nvSpPr>
        <p:spPr/>
        <p:txBody>
          <a:bodyPr/>
          <a:lstStyle/>
          <a:p>
            <a:r>
              <a:rPr lang="en-US" dirty="0"/>
              <a:t>The people came into the city . . . as people come when they were ashamed from fleeing a battle</a:t>
            </a:r>
          </a:p>
        </p:txBody>
      </p:sp>
      <p:pic>
        <p:nvPicPr>
          <p:cNvPr id="1026" name="Picture 2" descr="C:\Users\Kris\Documents\Bolen\PCB size\Getty Villa\Assyrian reliefs\Relief of battle with camel rider, Assyrian, from central palace at Nimrud, 728 BC, tb100919330.jpg"/>
          <p:cNvPicPr>
            <a:picLocks noChangeAspect="1" noChangeArrowheads="1"/>
          </p:cNvPicPr>
          <p:nvPr/>
        </p:nvPicPr>
        <p:blipFill rotWithShape="1">
          <a:blip r:embed="rId3">
            <a:extLst>
              <a:ext uri="{28A0092B-C50C-407E-A947-70E740481C1C}">
                <a14:useLocalDpi xmlns:a14="http://schemas.microsoft.com/office/drawing/2010/main" val="0"/>
              </a:ext>
            </a:extLst>
          </a:blip>
          <a:srcRect l="2174"/>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06075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0Schlegel drone 2015\4 Judah\Jericho Jerusalem road\Ascent of Adummim route to Mount of Olives aerial from east, ws02011539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Western end of the Ascent of Adummim, near </a:t>
            </a:r>
            <a:r>
              <a:rPr lang="en-US" dirty="0" err="1"/>
              <a:t>Bahurim</a:t>
            </a:r>
            <a:r>
              <a:rPr lang="en-US" dirty="0"/>
              <a:t> and the Mount of Olives</a:t>
            </a:r>
          </a:p>
        </p:txBody>
      </p:sp>
      <p:sp>
        <p:nvSpPr>
          <p:cNvPr id="3" name="Text Placeholder 2"/>
          <p:cNvSpPr>
            <a:spLocks noGrp="1"/>
          </p:cNvSpPr>
          <p:nvPr>
            <p:ph type="body" sz="quarter" idx="12"/>
          </p:nvPr>
        </p:nvSpPr>
        <p:spPr/>
        <p:txBody>
          <a:bodyPr/>
          <a:lstStyle/>
          <a:p>
            <a:r>
              <a:rPr lang="en-US" dirty="0"/>
              <a:t>19:16</a:t>
            </a:r>
          </a:p>
        </p:txBody>
      </p:sp>
      <p:sp>
        <p:nvSpPr>
          <p:cNvPr id="4" name="Title 3"/>
          <p:cNvSpPr>
            <a:spLocks noGrp="1"/>
          </p:cNvSpPr>
          <p:nvPr>
            <p:ph type="title"/>
          </p:nvPr>
        </p:nvSpPr>
        <p:spPr/>
        <p:txBody>
          <a:bodyPr/>
          <a:lstStyle/>
          <a:p>
            <a:r>
              <a:rPr lang="en-US" dirty="0" err="1"/>
              <a:t>Shimei</a:t>
            </a:r>
            <a:r>
              <a:rPr lang="en-US" dirty="0"/>
              <a:t> the son of Gera, the </a:t>
            </a:r>
            <a:r>
              <a:rPr lang="en-US" dirty="0" err="1"/>
              <a:t>Benjaminite</a:t>
            </a:r>
            <a:r>
              <a:rPr lang="en-US" dirty="0"/>
              <a:t> of </a:t>
            </a:r>
            <a:r>
              <a:rPr lang="en-US" dirty="0" err="1"/>
              <a:t>Bahurim</a:t>
            </a:r>
            <a:r>
              <a:rPr lang="en-US" dirty="0"/>
              <a:t>, hurried and came down with the men</a:t>
            </a:r>
          </a:p>
        </p:txBody>
      </p:sp>
      <p:sp>
        <p:nvSpPr>
          <p:cNvPr id="7" name="Text Box 11"/>
          <p:cNvSpPr txBox="1">
            <a:spLocks noChangeArrowheads="1"/>
          </p:cNvSpPr>
          <p:nvPr/>
        </p:nvSpPr>
        <p:spPr bwMode="auto">
          <a:xfrm>
            <a:off x="3740490" y="125789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Mount of Olives</a:t>
            </a:r>
          </a:p>
        </p:txBody>
      </p:sp>
      <p:sp>
        <p:nvSpPr>
          <p:cNvPr id="9" name="Text Box 11"/>
          <p:cNvSpPr txBox="1">
            <a:spLocks noChangeArrowheads="1"/>
          </p:cNvSpPr>
          <p:nvPr/>
        </p:nvSpPr>
        <p:spPr bwMode="auto">
          <a:xfrm>
            <a:off x="6812832" y="2075533"/>
            <a:ext cx="1799367"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Ras </a:t>
            </a:r>
            <a:r>
              <a:rPr lang="en-US" dirty="0" err="1">
                <a:solidFill>
                  <a:srgbClr val="FFFFFF"/>
                </a:solidFill>
              </a:rPr>
              <a:t>Tammin</a:t>
            </a:r>
            <a:endParaRPr lang="en-US" dirty="0">
              <a:solidFill>
                <a:srgbClr val="FFFFFF"/>
              </a:solidFill>
            </a:endParaRPr>
          </a:p>
        </p:txBody>
      </p:sp>
      <p:sp>
        <p:nvSpPr>
          <p:cNvPr id="10" name="Text Box 11"/>
          <p:cNvSpPr txBox="1">
            <a:spLocks noChangeArrowheads="1"/>
          </p:cNvSpPr>
          <p:nvPr/>
        </p:nvSpPr>
        <p:spPr bwMode="auto">
          <a:xfrm>
            <a:off x="6477000" y="3429000"/>
            <a:ext cx="2471032"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Ras Abu </a:t>
            </a:r>
            <a:r>
              <a:rPr lang="en-US" dirty="0" err="1">
                <a:solidFill>
                  <a:srgbClr val="FFFFFF"/>
                </a:solidFill>
              </a:rPr>
              <a:t>Kharrub</a:t>
            </a:r>
            <a:endParaRPr lang="en-US" dirty="0">
              <a:solidFill>
                <a:srgbClr val="FFFFFF"/>
              </a:solidFill>
            </a:endParaRPr>
          </a:p>
        </p:txBody>
      </p:sp>
      <p:sp>
        <p:nvSpPr>
          <p:cNvPr id="11" name="Text Box 11"/>
          <p:cNvSpPr txBox="1">
            <a:spLocks noChangeArrowheads="1"/>
          </p:cNvSpPr>
          <p:nvPr/>
        </p:nvSpPr>
        <p:spPr bwMode="auto">
          <a:xfrm>
            <a:off x="2881974" y="4772055"/>
            <a:ext cx="1543640" cy="400110"/>
          </a:xfrm>
          <a:prstGeom prst="rect">
            <a:avLst/>
          </a:prstGeom>
          <a:noFill/>
          <a:ln w="9525">
            <a:noFill/>
            <a:miter lim="800000"/>
            <a:headEnd/>
            <a:tailEnd/>
          </a:ln>
          <a:effectLst/>
        </p:spPr>
        <p:txBody>
          <a:bodyPr wrap="square">
            <a:spAutoFit/>
          </a:bodyPr>
          <a:lstStyle>
            <a:defPPr>
              <a:defRPr lang="en-US"/>
            </a:defPPr>
            <a:lvl1pPr marR="0" lvl="0" indent="0" algn="ctr" fontAlgn="auto">
              <a:lnSpc>
                <a:spcPct val="100000"/>
              </a:lnSpc>
              <a:spcBef>
                <a:spcPts val="0"/>
              </a:spcBef>
              <a:spcAft>
                <a:spcPts val="0"/>
              </a:spcAft>
              <a:buClrTx/>
              <a:buSzTx/>
              <a:buFontTx/>
              <a:buNone/>
              <a:tabLst/>
              <a:defRPr kumimoji="0" sz="2000" b="0" i="0" u="none" strike="noStrike" kern="0" cap="none" spc="0" normalizeH="0" baseline="0">
                <a:ln>
                  <a:noFill/>
                </a:ln>
                <a:solidFill>
                  <a:srgbClr val="FFFF00"/>
                </a:solidFill>
                <a:effectLst>
                  <a:glow rad="76200">
                    <a:srgbClr val="000000">
                      <a:alpha val="60000"/>
                    </a:srgbClr>
                  </a:glow>
                </a:effectLst>
                <a:uLnTx/>
                <a:uFillTx/>
                <a:latin typeface="Calibri" pitchFamily="34" charset="0"/>
                <a:cs typeface="Calibri" pitchFamily="34" charset="0"/>
              </a:defRPr>
            </a:lvl1pPr>
          </a:lstStyle>
          <a:p>
            <a:r>
              <a:rPr lang="en-US" dirty="0">
                <a:solidFill>
                  <a:srgbClr val="FFFFFF"/>
                </a:solidFill>
              </a:rPr>
              <a:t>al-</a:t>
            </a:r>
            <a:r>
              <a:rPr lang="en-US" dirty="0" err="1">
                <a:solidFill>
                  <a:srgbClr val="FFFFFF"/>
                </a:solidFill>
              </a:rPr>
              <a:t>Zaim</a:t>
            </a:r>
            <a:endParaRPr lang="en-US" dirty="0">
              <a:solidFill>
                <a:srgbClr val="FFFFFF"/>
              </a:solidFill>
            </a:endParaRPr>
          </a:p>
        </p:txBody>
      </p:sp>
      <p:sp>
        <p:nvSpPr>
          <p:cNvPr id="6" name="Freeform 5"/>
          <p:cNvSpPr/>
          <p:nvPr/>
        </p:nvSpPr>
        <p:spPr>
          <a:xfrm>
            <a:off x="4678277" y="2000360"/>
            <a:ext cx="3727169" cy="3591548"/>
          </a:xfrm>
          <a:custGeom>
            <a:avLst/>
            <a:gdLst>
              <a:gd name="connsiteX0" fmla="*/ 87923 w 3956538"/>
              <a:gd name="connsiteY0" fmla="*/ 0 h 3587262"/>
              <a:gd name="connsiteX1" fmla="*/ 1565030 w 3956538"/>
              <a:gd name="connsiteY1" fmla="*/ 457200 h 3587262"/>
              <a:gd name="connsiteX2" fmla="*/ 0 w 3956538"/>
              <a:gd name="connsiteY2" fmla="*/ 826477 h 3587262"/>
              <a:gd name="connsiteX3" fmla="*/ 1846384 w 3956538"/>
              <a:gd name="connsiteY3" fmla="*/ 1934308 h 3587262"/>
              <a:gd name="connsiteX4" fmla="*/ 3956538 w 3956538"/>
              <a:gd name="connsiteY4" fmla="*/ 3587262 h 3587262"/>
              <a:gd name="connsiteX0" fmla="*/ 88935 w 3957550"/>
              <a:gd name="connsiteY0" fmla="*/ 0 h 3587262"/>
              <a:gd name="connsiteX1" fmla="*/ 1566042 w 3957550"/>
              <a:gd name="connsiteY1" fmla="*/ 457200 h 3587262"/>
              <a:gd name="connsiteX2" fmla="*/ 1012 w 3957550"/>
              <a:gd name="connsiteY2" fmla="*/ 826477 h 3587262"/>
              <a:gd name="connsiteX3" fmla="*/ 1847396 w 3957550"/>
              <a:gd name="connsiteY3" fmla="*/ 1934308 h 3587262"/>
              <a:gd name="connsiteX4" fmla="*/ 3957550 w 3957550"/>
              <a:gd name="connsiteY4" fmla="*/ 3587262 h 3587262"/>
              <a:gd name="connsiteX0" fmla="*/ 106061 w 3974676"/>
              <a:gd name="connsiteY0" fmla="*/ 0 h 3587262"/>
              <a:gd name="connsiteX1" fmla="*/ 1583168 w 3974676"/>
              <a:gd name="connsiteY1" fmla="*/ 457200 h 3587262"/>
              <a:gd name="connsiteX2" fmla="*/ 18138 w 3974676"/>
              <a:gd name="connsiteY2" fmla="*/ 826477 h 3587262"/>
              <a:gd name="connsiteX3" fmla="*/ 1864522 w 3974676"/>
              <a:gd name="connsiteY3" fmla="*/ 1934308 h 3587262"/>
              <a:gd name="connsiteX4" fmla="*/ 3974676 w 3974676"/>
              <a:gd name="connsiteY4" fmla="*/ 3587262 h 3587262"/>
              <a:gd name="connsiteX0" fmla="*/ 0 w 3868615"/>
              <a:gd name="connsiteY0" fmla="*/ 0 h 3587262"/>
              <a:gd name="connsiteX1" fmla="*/ 1477107 w 3868615"/>
              <a:gd name="connsiteY1" fmla="*/ 457200 h 3587262"/>
              <a:gd name="connsiteX2" fmla="*/ 399757 w 3868615"/>
              <a:gd name="connsiteY2" fmla="*/ 994117 h 3587262"/>
              <a:gd name="connsiteX3" fmla="*/ 1758461 w 3868615"/>
              <a:gd name="connsiteY3" fmla="*/ 1934308 h 3587262"/>
              <a:gd name="connsiteX4" fmla="*/ 3868615 w 3868615"/>
              <a:gd name="connsiteY4" fmla="*/ 3587262 h 3587262"/>
              <a:gd name="connsiteX0" fmla="*/ 0 w 3868615"/>
              <a:gd name="connsiteY0" fmla="*/ 0 h 3587262"/>
              <a:gd name="connsiteX1" fmla="*/ 1027527 w 3868615"/>
              <a:gd name="connsiteY1" fmla="*/ 480060 h 3587262"/>
              <a:gd name="connsiteX2" fmla="*/ 399757 w 3868615"/>
              <a:gd name="connsiteY2" fmla="*/ 994117 h 3587262"/>
              <a:gd name="connsiteX3" fmla="*/ 1758461 w 3868615"/>
              <a:gd name="connsiteY3" fmla="*/ 1934308 h 3587262"/>
              <a:gd name="connsiteX4" fmla="*/ 3868615 w 3868615"/>
              <a:gd name="connsiteY4" fmla="*/ 3587262 h 3587262"/>
              <a:gd name="connsiteX0" fmla="*/ 0 w 3868615"/>
              <a:gd name="connsiteY0" fmla="*/ 36298 h 3623560"/>
              <a:gd name="connsiteX1" fmla="*/ 172329 w 3868615"/>
              <a:gd name="connsiteY1" fmla="*/ 35712 h 3623560"/>
              <a:gd name="connsiteX2" fmla="*/ 1027527 w 3868615"/>
              <a:gd name="connsiteY2" fmla="*/ 516358 h 3623560"/>
              <a:gd name="connsiteX3" fmla="*/ 399757 w 3868615"/>
              <a:gd name="connsiteY3" fmla="*/ 1030415 h 3623560"/>
              <a:gd name="connsiteX4" fmla="*/ 1758461 w 3868615"/>
              <a:gd name="connsiteY4" fmla="*/ 1970606 h 3623560"/>
              <a:gd name="connsiteX5" fmla="*/ 3868615 w 3868615"/>
              <a:gd name="connsiteY5" fmla="*/ 3623560 h 3623560"/>
              <a:gd name="connsiteX0" fmla="*/ 0 w 3868615"/>
              <a:gd name="connsiteY0" fmla="*/ 0 h 3587262"/>
              <a:gd name="connsiteX1" fmla="*/ 1027527 w 3868615"/>
              <a:gd name="connsiteY1" fmla="*/ 480060 h 3587262"/>
              <a:gd name="connsiteX2" fmla="*/ 399757 w 3868615"/>
              <a:gd name="connsiteY2" fmla="*/ 994117 h 3587262"/>
              <a:gd name="connsiteX3" fmla="*/ 1758461 w 3868615"/>
              <a:gd name="connsiteY3" fmla="*/ 1934308 h 3587262"/>
              <a:gd name="connsiteX4" fmla="*/ 3868615 w 3868615"/>
              <a:gd name="connsiteY4" fmla="*/ 3587262 h 3587262"/>
              <a:gd name="connsiteX0" fmla="*/ 0 w 3777175"/>
              <a:gd name="connsiteY0" fmla="*/ 0 h 3617742"/>
              <a:gd name="connsiteX1" fmla="*/ 936087 w 3777175"/>
              <a:gd name="connsiteY1" fmla="*/ 510540 h 3617742"/>
              <a:gd name="connsiteX2" fmla="*/ 308317 w 3777175"/>
              <a:gd name="connsiteY2" fmla="*/ 1024597 h 3617742"/>
              <a:gd name="connsiteX3" fmla="*/ 1667021 w 3777175"/>
              <a:gd name="connsiteY3" fmla="*/ 1964788 h 3617742"/>
              <a:gd name="connsiteX4" fmla="*/ 3777175 w 3777175"/>
              <a:gd name="connsiteY4" fmla="*/ 3617742 h 3617742"/>
              <a:gd name="connsiteX0" fmla="*/ 0 w 3777175"/>
              <a:gd name="connsiteY0" fmla="*/ 0 h 3617742"/>
              <a:gd name="connsiteX1" fmla="*/ 936087 w 3777175"/>
              <a:gd name="connsiteY1" fmla="*/ 510540 h 3617742"/>
              <a:gd name="connsiteX2" fmla="*/ 308317 w 3777175"/>
              <a:gd name="connsiteY2" fmla="*/ 1024597 h 3617742"/>
              <a:gd name="connsiteX3" fmla="*/ 1667021 w 3777175"/>
              <a:gd name="connsiteY3" fmla="*/ 1964788 h 3617742"/>
              <a:gd name="connsiteX4" fmla="*/ 3777175 w 3777175"/>
              <a:gd name="connsiteY4" fmla="*/ 3617742 h 3617742"/>
              <a:gd name="connsiteX0" fmla="*/ 0 w 3777175"/>
              <a:gd name="connsiteY0" fmla="*/ 0 h 3617742"/>
              <a:gd name="connsiteX1" fmla="*/ 867507 w 3777175"/>
              <a:gd name="connsiteY1" fmla="*/ 510540 h 3617742"/>
              <a:gd name="connsiteX2" fmla="*/ 308317 w 3777175"/>
              <a:gd name="connsiteY2" fmla="*/ 1024597 h 3617742"/>
              <a:gd name="connsiteX3" fmla="*/ 1667021 w 3777175"/>
              <a:gd name="connsiteY3" fmla="*/ 1964788 h 3617742"/>
              <a:gd name="connsiteX4" fmla="*/ 3777175 w 3777175"/>
              <a:gd name="connsiteY4" fmla="*/ 3617742 h 3617742"/>
              <a:gd name="connsiteX0" fmla="*/ 0 w 3712881"/>
              <a:gd name="connsiteY0" fmla="*/ 0 h 3584404"/>
              <a:gd name="connsiteX1" fmla="*/ 803213 w 3712881"/>
              <a:gd name="connsiteY1" fmla="*/ 477202 h 3584404"/>
              <a:gd name="connsiteX2" fmla="*/ 244023 w 3712881"/>
              <a:gd name="connsiteY2" fmla="*/ 991259 h 3584404"/>
              <a:gd name="connsiteX3" fmla="*/ 1602727 w 3712881"/>
              <a:gd name="connsiteY3" fmla="*/ 1931450 h 3584404"/>
              <a:gd name="connsiteX4" fmla="*/ 3712881 w 3712881"/>
              <a:gd name="connsiteY4" fmla="*/ 3584404 h 3584404"/>
              <a:gd name="connsiteX0" fmla="*/ 0 w 3727169"/>
              <a:gd name="connsiteY0" fmla="*/ 0 h 3591548"/>
              <a:gd name="connsiteX1" fmla="*/ 817501 w 3727169"/>
              <a:gd name="connsiteY1" fmla="*/ 484346 h 3591548"/>
              <a:gd name="connsiteX2" fmla="*/ 258311 w 3727169"/>
              <a:gd name="connsiteY2" fmla="*/ 998403 h 3591548"/>
              <a:gd name="connsiteX3" fmla="*/ 1617015 w 3727169"/>
              <a:gd name="connsiteY3" fmla="*/ 1938594 h 3591548"/>
              <a:gd name="connsiteX4" fmla="*/ 3727169 w 3727169"/>
              <a:gd name="connsiteY4" fmla="*/ 3591548 h 3591548"/>
              <a:gd name="connsiteX0" fmla="*/ 0 w 3727169"/>
              <a:gd name="connsiteY0" fmla="*/ 0 h 3591548"/>
              <a:gd name="connsiteX1" fmla="*/ 817501 w 3727169"/>
              <a:gd name="connsiteY1" fmla="*/ 484346 h 3591548"/>
              <a:gd name="connsiteX2" fmla="*/ 258311 w 3727169"/>
              <a:gd name="connsiteY2" fmla="*/ 998403 h 3591548"/>
              <a:gd name="connsiteX3" fmla="*/ 1617015 w 3727169"/>
              <a:gd name="connsiteY3" fmla="*/ 1938594 h 3591548"/>
              <a:gd name="connsiteX4" fmla="*/ 3727169 w 3727169"/>
              <a:gd name="connsiteY4" fmla="*/ 3591548 h 3591548"/>
              <a:gd name="connsiteX0" fmla="*/ 0 w 3727169"/>
              <a:gd name="connsiteY0" fmla="*/ 0 h 3591548"/>
              <a:gd name="connsiteX1" fmla="*/ 505704 w 3727169"/>
              <a:gd name="connsiteY1" fmla="*/ 183246 h 3591548"/>
              <a:gd name="connsiteX2" fmla="*/ 817501 w 3727169"/>
              <a:gd name="connsiteY2" fmla="*/ 484346 h 3591548"/>
              <a:gd name="connsiteX3" fmla="*/ 258311 w 3727169"/>
              <a:gd name="connsiteY3" fmla="*/ 998403 h 3591548"/>
              <a:gd name="connsiteX4" fmla="*/ 1617015 w 3727169"/>
              <a:gd name="connsiteY4" fmla="*/ 1938594 h 3591548"/>
              <a:gd name="connsiteX5" fmla="*/ 3727169 w 3727169"/>
              <a:gd name="connsiteY5" fmla="*/ 3591548 h 3591548"/>
              <a:gd name="connsiteX0" fmla="*/ 0 w 3727169"/>
              <a:gd name="connsiteY0" fmla="*/ 0 h 3591548"/>
              <a:gd name="connsiteX1" fmla="*/ 505704 w 3727169"/>
              <a:gd name="connsiteY1" fmla="*/ 183246 h 3591548"/>
              <a:gd name="connsiteX2" fmla="*/ 817501 w 3727169"/>
              <a:gd name="connsiteY2" fmla="*/ 484346 h 3591548"/>
              <a:gd name="connsiteX3" fmla="*/ 258311 w 3727169"/>
              <a:gd name="connsiteY3" fmla="*/ 998403 h 3591548"/>
              <a:gd name="connsiteX4" fmla="*/ 1617015 w 3727169"/>
              <a:gd name="connsiteY4" fmla="*/ 1938594 h 3591548"/>
              <a:gd name="connsiteX5" fmla="*/ 3727169 w 3727169"/>
              <a:gd name="connsiteY5" fmla="*/ 3591548 h 359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7169" h="3591548">
                <a:moveTo>
                  <a:pt x="0" y="0"/>
                </a:moveTo>
                <a:cubicBezTo>
                  <a:pt x="34278" y="132538"/>
                  <a:pt x="369454" y="102522"/>
                  <a:pt x="505704" y="183246"/>
                </a:cubicBezTo>
                <a:cubicBezTo>
                  <a:pt x="641954" y="263970"/>
                  <a:pt x="858733" y="348487"/>
                  <a:pt x="817501" y="484346"/>
                </a:cubicBezTo>
                <a:cubicBezTo>
                  <a:pt x="776269" y="620206"/>
                  <a:pt x="125059" y="756028"/>
                  <a:pt x="258311" y="998403"/>
                </a:cubicBezTo>
                <a:cubicBezTo>
                  <a:pt x="391563" y="1240778"/>
                  <a:pt x="1164114" y="1625197"/>
                  <a:pt x="1617015" y="1938594"/>
                </a:cubicBezTo>
                <a:lnTo>
                  <a:pt x="3727169" y="3591548"/>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2" name="Text Box 9"/>
          <p:cNvSpPr txBox="1">
            <a:spLocks noChangeArrowheads="1"/>
          </p:cNvSpPr>
          <p:nvPr/>
        </p:nvSpPr>
        <p:spPr bwMode="auto">
          <a:xfrm rot="2118850">
            <a:off x="6213336" y="4231371"/>
            <a:ext cx="231268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EFFFF"/>
                </a:solidFill>
                <a:effectLst>
                  <a:glow rad="76200">
                    <a:srgbClr val="010000">
                      <a:alpha val="60000"/>
                    </a:srgbClr>
                  </a:glow>
                </a:effectLst>
                <a:uLnTx/>
                <a:uFillTx/>
                <a:latin typeface="Calibri" pitchFamily="34" charset="0"/>
                <a:cs typeface="Calibri" pitchFamily="34" charset="0"/>
              </a:rPr>
              <a:t>Ascent of Adummim</a:t>
            </a:r>
          </a:p>
        </p:txBody>
      </p:sp>
      <p:sp>
        <p:nvSpPr>
          <p:cNvPr id="13" name="Line 8"/>
          <p:cNvSpPr>
            <a:spLocks noChangeShapeType="1"/>
          </p:cNvSpPr>
          <p:nvPr/>
        </p:nvSpPr>
        <p:spPr bwMode="auto">
          <a:xfrm flipH="1">
            <a:off x="6463108" y="2374900"/>
            <a:ext cx="559991" cy="279400"/>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4" name="Line 8"/>
          <p:cNvSpPr>
            <a:spLocks noChangeShapeType="1"/>
          </p:cNvSpPr>
          <p:nvPr/>
        </p:nvSpPr>
        <p:spPr bwMode="auto">
          <a:xfrm flipH="1">
            <a:off x="3498835" y="1544492"/>
            <a:ext cx="559991" cy="360508"/>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
        <p:nvSpPr>
          <p:cNvPr id="15" name="Line 8"/>
          <p:cNvSpPr>
            <a:spLocks noChangeShapeType="1"/>
          </p:cNvSpPr>
          <p:nvPr/>
        </p:nvSpPr>
        <p:spPr bwMode="auto">
          <a:xfrm>
            <a:off x="5901790" y="1520536"/>
            <a:ext cx="561318" cy="327313"/>
          </a:xfrm>
          <a:prstGeom prst="line">
            <a:avLst/>
          </a:prstGeom>
          <a:noFill/>
          <a:ln w="22225" cap="flat" cmpd="sng" algn="ctr">
            <a:solidFill>
              <a:sysClr val="window" lastClr="FFFFFF"/>
            </a:solidFill>
            <a:prstDash val="solid"/>
            <a:round/>
            <a:headEnd type="none" w="med" len="med"/>
            <a:tailEnd type="triangle" w="med" len="med"/>
          </a:ln>
          <a:effectLst>
            <a:glow rad="50800">
              <a:sysClr val="windowText" lastClr="000000">
                <a:alpha val="60000"/>
              </a:sys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153490568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2CB761B-CEED-4C14-9158-6E3DC465A4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6012"/>
            <a:ext cx="9144000" cy="6665976"/>
          </a:xfrm>
          <a:prstGeom prst="rect">
            <a:avLst/>
          </a:prstGeom>
        </p:spPr>
      </p:pic>
      <p:sp>
        <p:nvSpPr>
          <p:cNvPr id="2" name="Text Placeholder 1"/>
          <p:cNvSpPr>
            <a:spLocks noGrp="1"/>
          </p:cNvSpPr>
          <p:nvPr>
            <p:ph type="body" sz="quarter" idx="10"/>
          </p:nvPr>
        </p:nvSpPr>
        <p:spPr/>
        <p:txBody>
          <a:bodyPr/>
          <a:lstStyle/>
          <a:p>
            <a:r>
              <a:rPr lang="en-US" dirty="0"/>
              <a:t>Line of soldiers, from Ashurbanipal’s palace in Nineveh, 7th century BC</a:t>
            </a:r>
          </a:p>
        </p:txBody>
      </p:sp>
      <p:sp>
        <p:nvSpPr>
          <p:cNvPr id="3" name="Text Placeholder 2"/>
          <p:cNvSpPr>
            <a:spLocks noGrp="1"/>
          </p:cNvSpPr>
          <p:nvPr>
            <p:ph type="body" sz="quarter" idx="12"/>
          </p:nvPr>
        </p:nvSpPr>
        <p:spPr/>
        <p:txBody>
          <a:bodyPr/>
          <a:lstStyle/>
          <a:p>
            <a:r>
              <a:rPr lang="en-US" dirty="0"/>
              <a:t>19:17</a:t>
            </a:r>
          </a:p>
        </p:txBody>
      </p:sp>
      <p:sp>
        <p:nvSpPr>
          <p:cNvPr id="4" name="Title 3"/>
          <p:cNvSpPr>
            <a:spLocks noGrp="1"/>
          </p:cNvSpPr>
          <p:nvPr>
            <p:ph type="title"/>
          </p:nvPr>
        </p:nvSpPr>
        <p:spPr/>
        <p:txBody>
          <a:bodyPr/>
          <a:lstStyle/>
          <a:p>
            <a:r>
              <a:rPr lang="en-US" dirty="0"/>
              <a:t>And there were a thousand men of Benjamin with him</a:t>
            </a:r>
          </a:p>
        </p:txBody>
      </p:sp>
    </p:spTree>
    <p:extLst>
      <p:ext uri="{BB962C8B-B14F-4D97-AF65-F5344CB8AC3E}">
        <p14:creationId xmlns:p14="http://schemas.microsoft.com/office/powerpoint/2010/main" val="158716513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2 HVHL\48 People of Palestine\Bedouin Men\Aref el Aref and Bedouin sheikhs, leaders, mat0379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2563"/>
            <a:ext cx="9144000" cy="64928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err="1"/>
              <a:t>Aref</a:t>
            </a:r>
            <a:r>
              <a:rPr lang="en-US" dirty="0"/>
              <a:t> al-</a:t>
            </a:r>
            <a:r>
              <a:rPr lang="en-US" dirty="0" err="1"/>
              <a:t>Aref</a:t>
            </a:r>
            <a:r>
              <a:rPr lang="en-US" dirty="0"/>
              <a:t> and Bedouin sheikhs, circa 1935</a:t>
            </a:r>
          </a:p>
        </p:txBody>
      </p:sp>
      <p:sp>
        <p:nvSpPr>
          <p:cNvPr id="3" name="Text Placeholder 2"/>
          <p:cNvSpPr>
            <a:spLocks noGrp="1"/>
          </p:cNvSpPr>
          <p:nvPr>
            <p:ph type="body" sz="quarter" idx="12"/>
          </p:nvPr>
        </p:nvSpPr>
        <p:spPr/>
        <p:txBody>
          <a:bodyPr/>
          <a:lstStyle/>
          <a:p>
            <a:r>
              <a:rPr lang="en-US" dirty="0"/>
              <a:t>19:17</a:t>
            </a:r>
          </a:p>
        </p:txBody>
      </p:sp>
      <p:sp>
        <p:nvSpPr>
          <p:cNvPr id="4" name="Title 3"/>
          <p:cNvSpPr>
            <a:spLocks noGrp="1"/>
          </p:cNvSpPr>
          <p:nvPr>
            <p:ph type="title"/>
          </p:nvPr>
        </p:nvSpPr>
        <p:spPr/>
        <p:txBody>
          <a:bodyPr/>
          <a:lstStyle/>
          <a:p>
            <a:r>
              <a:rPr lang="en-US" dirty="0"/>
              <a:t>And there were a thousand men of Benjamin with him</a:t>
            </a:r>
          </a:p>
        </p:txBody>
      </p:sp>
    </p:spTree>
    <p:extLst>
      <p:ext uri="{BB962C8B-B14F-4D97-AF65-F5344CB8AC3E}">
        <p14:creationId xmlns:p14="http://schemas.microsoft.com/office/powerpoint/2010/main" val="86123595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“Benjamin Street” sign in Jerusalem</a:t>
            </a:r>
          </a:p>
        </p:txBody>
      </p:sp>
      <p:sp>
        <p:nvSpPr>
          <p:cNvPr id="3" name="Text Placeholder 2"/>
          <p:cNvSpPr>
            <a:spLocks noGrp="1"/>
          </p:cNvSpPr>
          <p:nvPr>
            <p:ph type="body" sz="quarter" idx="12"/>
          </p:nvPr>
        </p:nvSpPr>
        <p:spPr/>
        <p:txBody>
          <a:bodyPr/>
          <a:lstStyle/>
          <a:p>
            <a:r>
              <a:rPr lang="en-US" dirty="0"/>
              <a:t>19:17</a:t>
            </a:r>
          </a:p>
        </p:txBody>
      </p:sp>
      <p:sp>
        <p:nvSpPr>
          <p:cNvPr id="4" name="Title 3"/>
          <p:cNvSpPr>
            <a:spLocks noGrp="1"/>
          </p:cNvSpPr>
          <p:nvPr>
            <p:ph type="title"/>
          </p:nvPr>
        </p:nvSpPr>
        <p:spPr/>
        <p:txBody>
          <a:bodyPr/>
          <a:lstStyle/>
          <a:p>
            <a:r>
              <a:rPr lang="en-US" dirty="0"/>
              <a:t>And there were a thousand men of Benjamin with him</a:t>
            </a:r>
          </a:p>
        </p:txBody>
      </p:sp>
      <p:pic>
        <p:nvPicPr>
          <p:cNvPr id="6" name="Picture 5">
            <a:extLst>
              <a:ext uri="{FF2B5EF4-FFF2-40B4-BE49-F238E27FC236}">
                <a16:creationId xmlns:a16="http://schemas.microsoft.com/office/drawing/2014/main" id="{36B3596D-8523-45ED-AF4A-809CFB7DDC48}"/>
              </a:ext>
            </a:extLst>
          </p:cNvPr>
          <p:cNvPicPr>
            <a:picLocks noChangeAspect="1"/>
          </p:cNvPicPr>
          <p:nvPr/>
        </p:nvPicPr>
        <p:blipFill rotWithShape="1">
          <a:blip r:embed="rId3">
            <a:extLst>
              <a:ext uri="{28A0092B-C50C-407E-A947-70E740481C1C}">
                <a14:useLocalDpi xmlns:a14="http://schemas.microsoft.com/office/drawing/2010/main" val="0"/>
              </a:ext>
            </a:extLst>
          </a:blip>
          <a:srcRect l="833"/>
          <a:stretch/>
        </p:blipFill>
        <p:spPr>
          <a:xfrm>
            <a:off x="0" y="369332"/>
            <a:ext cx="9144000" cy="6150340"/>
          </a:xfrm>
          <a:prstGeom prst="rect">
            <a:avLst/>
          </a:prstGeom>
        </p:spPr>
      </p:pic>
    </p:spTree>
    <p:extLst>
      <p:ext uri="{BB962C8B-B14F-4D97-AF65-F5344CB8AC3E}">
        <p14:creationId xmlns:p14="http://schemas.microsoft.com/office/powerpoint/2010/main" val="241821153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Epiphany ceremony at the Jordan River, with Russian pilgrims</a:t>
            </a:r>
          </a:p>
        </p:txBody>
      </p:sp>
      <p:sp>
        <p:nvSpPr>
          <p:cNvPr id="3" name="Text Placeholder 2"/>
          <p:cNvSpPr>
            <a:spLocks noGrp="1"/>
          </p:cNvSpPr>
          <p:nvPr>
            <p:ph type="body" sz="quarter" idx="12"/>
          </p:nvPr>
        </p:nvSpPr>
        <p:spPr/>
        <p:txBody>
          <a:bodyPr/>
          <a:lstStyle/>
          <a:p>
            <a:r>
              <a:rPr lang="en-US"/>
              <a:t>19:17</a:t>
            </a:r>
          </a:p>
        </p:txBody>
      </p:sp>
      <p:sp>
        <p:nvSpPr>
          <p:cNvPr id="4" name="Title 3"/>
          <p:cNvSpPr>
            <a:spLocks noGrp="1"/>
          </p:cNvSpPr>
          <p:nvPr>
            <p:ph type="title"/>
          </p:nvPr>
        </p:nvSpPr>
        <p:spPr/>
        <p:txBody>
          <a:bodyPr/>
          <a:lstStyle/>
          <a:p>
            <a:r>
              <a:rPr lang="en-US" dirty="0"/>
              <a:t>And there were a thousand men of Benjamin with him</a:t>
            </a:r>
          </a:p>
        </p:txBody>
      </p:sp>
    </p:spTree>
    <p:extLst>
      <p:ext uri="{BB962C8B-B14F-4D97-AF65-F5344CB8AC3E}">
        <p14:creationId xmlns:p14="http://schemas.microsoft.com/office/powerpoint/2010/main" val="82586178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Royal servant, Nimrud, 740 BC, tb060408605.jpg"/>
          <p:cNvPicPr>
            <a:picLocks noChangeAspect="1"/>
          </p:cNvPicPr>
          <p:nvPr/>
        </p:nvPicPr>
        <p:blipFill rotWithShape="1">
          <a:blip r:embed="rId3" cstate="print">
            <a:extLst>
              <a:ext uri="{28A0092B-C50C-407E-A947-70E740481C1C}">
                <a14:useLocalDpi xmlns:a14="http://schemas.microsoft.com/office/drawing/2010/main" val="0"/>
              </a:ext>
            </a:extLst>
          </a:blip>
          <a:srcRect l="8209" b="2497"/>
          <a:stretch/>
        </p:blipFill>
        <p:spPr>
          <a:xfrm>
            <a:off x="2463165" y="85609"/>
            <a:ext cx="4217670" cy="6686783"/>
          </a:xfrm>
          <a:prstGeom prst="rect">
            <a:avLst/>
          </a:prstGeom>
        </p:spPr>
      </p:pic>
      <p:sp>
        <p:nvSpPr>
          <p:cNvPr id="2" name="Text Placeholder 1"/>
          <p:cNvSpPr>
            <a:spLocks noGrp="1"/>
          </p:cNvSpPr>
          <p:nvPr>
            <p:ph type="body" sz="quarter" idx="10"/>
          </p:nvPr>
        </p:nvSpPr>
        <p:spPr/>
        <p:txBody>
          <a:bodyPr/>
          <a:lstStyle/>
          <a:p>
            <a:r>
              <a:rPr lang="en-US" dirty="0"/>
              <a:t>Relief of a royal servant, from Nimrud, circa 740 BC</a:t>
            </a:r>
          </a:p>
        </p:txBody>
      </p:sp>
      <p:sp>
        <p:nvSpPr>
          <p:cNvPr id="3" name="Text Placeholder 2"/>
          <p:cNvSpPr>
            <a:spLocks noGrp="1"/>
          </p:cNvSpPr>
          <p:nvPr>
            <p:ph type="body" sz="quarter" idx="12"/>
          </p:nvPr>
        </p:nvSpPr>
        <p:spPr/>
        <p:txBody>
          <a:bodyPr/>
          <a:lstStyle/>
          <a:p>
            <a:r>
              <a:rPr lang="en-US" dirty="0"/>
              <a:t>19:17</a:t>
            </a:r>
          </a:p>
        </p:txBody>
      </p:sp>
      <p:sp>
        <p:nvSpPr>
          <p:cNvPr id="4" name="Title 3"/>
          <p:cNvSpPr>
            <a:spLocks noGrp="1"/>
          </p:cNvSpPr>
          <p:nvPr>
            <p:ph type="title"/>
          </p:nvPr>
        </p:nvSpPr>
        <p:spPr/>
        <p:txBody>
          <a:bodyPr/>
          <a:lstStyle/>
          <a:p>
            <a:r>
              <a:rPr lang="en-US" dirty="0"/>
              <a:t>Also with him was </a:t>
            </a:r>
            <a:r>
              <a:rPr lang="en-US" dirty="0" err="1"/>
              <a:t>Ziba</a:t>
            </a:r>
            <a:r>
              <a:rPr lang="en-US" dirty="0"/>
              <a:t> the servant of the house of Saul, with his 15 sons and his 20 servants</a:t>
            </a:r>
          </a:p>
        </p:txBody>
      </p:sp>
    </p:spTree>
    <p:extLst>
      <p:ext uri="{BB962C8B-B14F-4D97-AF65-F5344CB8AC3E}">
        <p14:creationId xmlns:p14="http://schemas.microsoft.com/office/powerpoint/2010/main" val="1367104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wall&#10;&#10;Description automatically generated">
            <a:extLst>
              <a:ext uri="{FF2B5EF4-FFF2-40B4-BE49-F238E27FC236}">
                <a16:creationId xmlns:a16="http://schemas.microsoft.com/office/drawing/2014/main" id="{6941D614-14E6-4845-B898-93C25465CA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4904"/>
            <a:ext cx="9144000" cy="6108192"/>
          </a:xfrm>
          <a:prstGeom prst="rect">
            <a:avLst/>
          </a:prstGeom>
        </p:spPr>
      </p:pic>
      <p:sp>
        <p:nvSpPr>
          <p:cNvPr id="2" name="Text Placeholder 1"/>
          <p:cNvSpPr>
            <a:spLocks noGrp="1"/>
          </p:cNvSpPr>
          <p:nvPr>
            <p:ph type="body" sz="quarter" idx="10"/>
          </p:nvPr>
        </p:nvSpPr>
        <p:spPr/>
        <p:txBody>
          <a:bodyPr/>
          <a:lstStyle/>
          <a:p>
            <a:r>
              <a:rPr lang="en-US" dirty="0"/>
              <a:t>Relief of running troops, from the Pyramid Temple of Amenemhat I, circa 2450 BC</a:t>
            </a:r>
          </a:p>
        </p:txBody>
      </p:sp>
      <p:sp>
        <p:nvSpPr>
          <p:cNvPr id="3" name="Text Placeholder 2"/>
          <p:cNvSpPr>
            <a:spLocks noGrp="1"/>
          </p:cNvSpPr>
          <p:nvPr>
            <p:ph type="body" sz="quarter" idx="12"/>
          </p:nvPr>
        </p:nvSpPr>
        <p:spPr/>
        <p:txBody>
          <a:bodyPr/>
          <a:lstStyle/>
          <a:p>
            <a:r>
              <a:rPr lang="en-US" dirty="0"/>
              <a:t>19:17</a:t>
            </a:r>
          </a:p>
        </p:txBody>
      </p:sp>
      <p:sp>
        <p:nvSpPr>
          <p:cNvPr id="4" name="Title 3"/>
          <p:cNvSpPr>
            <a:spLocks noGrp="1"/>
          </p:cNvSpPr>
          <p:nvPr>
            <p:ph type="title"/>
          </p:nvPr>
        </p:nvSpPr>
        <p:spPr/>
        <p:txBody>
          <a:bodyPr/>
          <a:lstStyle/>
          <a:p>
            <a:r>
              <a:rPr lang="en-US" dirty="0"/>
              <a:t>And they rushed down to the Jordan before the king</a:t>
            </a:r>
          </a:p>
        </p:txBody>
      </p:sp>
    </p:spTree>
    <p:extLst>
      <p:ext uri="{BB962C8B-B14F-4D97-AF65-F5344CB8AC3E}">
        <p14:creationId xmlns:p14="http://schemas.microsoft.com/office/powerpoint/2010/main" val="292090869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river running through a body of water&#10;&#10;Description automatically generated">
            <a:extLst>
              <a:ext uri="{FF2B5EF4-FFF2-40B4-BE49-F238E27FC236}">
                <a16:creationId xmlns:a16="http://schemas.microsoft.com/office/drawing/2014/main" id="{CEC236F7-DBA7-48C3-8721-94E248E127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5956"/>
            <a:ext cx="9144000" cy="6464808"/>
          </a:xfrm>
          <a:prstGeom prst="rect">
            <a:avLst/>
          </a:prstGeom>
        </p:spPr>
      </p:pic>
      <p:sp>
        <p:nvSpPr>
          <p:cNvPr id="2" name="Text Placeholder 1"/>
          <p:cNvSpPr>
            <a:spLocks noGrp="1"/>
          </p:cNvSpPr>
          <p:nvPr>
            <p:ph type="body" sz="quarter" idx="10"/>
          </p:nvPr>
        </p:nvSpPr>
        <p:spPr/>
        <p:txBody>
          <a:bodyPr/>
          <a:lstStyle/>
          <a:p>
            <a:r>
              <a:rPr lang="en-US" dirty="0"/>
              <a:t>Men fording the Jordan River</a:t>
            </a:r>
          </a:p>
        </p:txBody>
      </p:sp>
      <p:sp>
        <p:nvSpPr>
          <p:cNvPr id="3" name="Text Placeholder 2"/>
          <p:cNvSpPr>
            <a:spLocks noGrp="1"/>
          </p:cNvSpPr>
          <p:nvPr>
            <p:ph type="body" sz="quarter" idx="12"/>
          </p:nvPr>
        </p:nvSpPr>
        <p:spPr/>
        <p:txBody>
          <a:bodyPr/>
          <a:lstStyle/>
          <a:p>
            <a:r>
              <a:rPr lang="en-US" dirty="0"/>
              <a:t>19:18</a:t>
            </a:r>
          </a:p>
        </p:txBody>
      </p:sp>
      <p:sp>
        <p:nvSpPr>
          <p:cNvPr id="4" name="Title 3"/>
          <p:cNvSpPr>
            <a:spLocks noGrp="1"/>
          </p:cNvSpPr>
          <p:nvPr>
            <p:ph type="title"/>
          </p:nvPr>
        </p:nvSpPr>
        <p:spPr/>
        <p:txBody>
          <a:bodyPr/>
          <a:lstStyle/>
          <a:p>
            <a:r>
              <a:rPr lang="en-US" dirty="0"/>
              <a:t>And they crossed the ford to bring over the king’s household</a:t>
            </a:r>
          </a:p>
        </p:txBody>
      </p:sp>
    </p:spTree>
    <p:extLst>
      <p:ext uri="{BB962C8B-B14F-4D97-AF65-F5344CB8AC3E}">
        <p14:creationId xmlns:p14="http://schemas.microsoft.com/office/powerpoint/2010/main" val="231309811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PCB size\British Museum-pcb\Assyria\Nimrud, Ashurnasirpal II in chariot crossing Euphrates, adr1805194381.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0" y="173038"/>
            <a:ext cx="9144000" cy="65103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Ashurnasirpal II and his army crossing the Euphrates River, from Nimrud, 9th century BC</a:t>
            </a:r>
          </a:p>
        </p:txBody>
      </p:sp>
      <p:sp>
        <p:nvSpPr>
          <p:cNvPr id="3" name="Text Placeholder 2"/>
          <p:cNvSpPr>
            <a:spLocks noGrp="1"/>
          </p:cNvSpPr>
          <p:nvPr>
            <p:ph type="body" sz="quarter" idx="12"/>
          </p:nvPr>
        </p:nvSpPr>
        <p:spPr/>
        <p:txBody>
          <a:bodyPr/>
          <a:lstStyle/>
          <a:p>
            <a:r>
              <a:rPr lang="en-US" dirty="0"/>
              <a:t>19:18</a:t>
            </a:r>
          </a:p>
        </p:txBody>
      </p:sp>
      <p:sp>
        <p:nvSpPr>
          <p:cNvPr id="4" name="Title 3"/>
          <p:cNvSpPr>
            <a:spLocks noGrp="1"/>
          </p:cNvSpPr>
          <p:nvPr>
            <p:ph type="title"/>
          </p:nvPr>
        </p:nvSpPr>
        <p:spPr/>
        <p:txBody>
          <a:bodyPr/>
          <a:lstStyle/>
          <a:p>
            <a:r>
              <a:rPr lang="en-US" dirty="0"/>
              <a:t>And they crossed the ford to bring over the king’s household</a:t>
            </a:r>
          </a:p>
        </p:txBody>
      </p:sp>
    </p:spTree>
    <p:extLst>
      <p:ext uri="{BB962C8B-B14F-4D97-AF65-F5344CB8AC3E}">
        <p14:creationId xmlns:p14="http://schemas.microsoft.com/office/powerpoint/2010/main" val="7684639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read, food, brick&#10;&#10;Description automatically generated">
            <a:extLst>
              <a:ext uri="{FF2B5EF4-FFF2-40B4-BE49-F238E27FC236}">
                <a16:creationId xmlns:a16="http://schemas.microsoft.com/office/drawing/2014/main" id="{D42AE481-7304-4BD6-AF06-46C15D3888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0"/>
            <a:ext cx="9144000" cy="6400800"/>
          </a:xfrm>
          <a:prstGeom prst="rect">
            <a:avLst/>
          </a:prstGeom>
        </p:spPr>
      </p:pic>
      <p:sp>
        <p:nvSpPr>
          <p:cNvPr id="2" name="Text Placeholder 1"/>
          <p:cNvSpPr>
            <a:spLocks noGrp="1"/>
          </p:cNvSpPr>
          <p:nvPr>
            <p:ph type="body" sz="quarter" idx="10"/>
          </p:nvPr>
        </p:nvSpPr>
        <p:spPr/>
        <p:txBody>
          <a:bodyPr/>
          <a:lstStyle/>
          <a:p>
            <a:r>
              <a:rPr lang="en-US" dirty="0"/>
              <a:t>Sandstone relief of bowing courtiers, from Egypt, 14th century BC</a:t>
            </a:r>
          </a:p>
        </p:txBody>
      </p:sp>
      <p:sp>
        <p:nvSpPr>
          <p:cNvPr id="3" name="Text Placeholder 2"/>
          <p:cNvSpPr>
            <a:spLocks noGrp="1"/>
          </p:cNvSpPr>
          <p:nvPr>
            <p:ph type="body" sz="quarter" idx="12"/>
          </p:nvPr>
        </p:nvSpPr>
        <p:spPr/>
        <p:txBody>
          <a:bodyPr/>
          <a:lstStyle/>
          <a:p>
            <a:r>
              <a:rPr lang="en-US" dirty="0"/>
              <a:t>19:18</a:t>
            </a:r>
          </a:p>
        </p:txBody>
      </p:sp>
      <p:sp>
        <p:nvSpPr>
          <p:cNvPr id="4" name="Title 3"/>
          <p:cNvSpPr>
            <a:spLocks noGrp="1"/>
          </p:cNvSpPr>
          <p:nvPr>
            <p:ph type="title"/>
          </p:nvPr>
        </p:nvSpPr>
        <p:spPr/>
        <p:txBody>
          <a:bodyPr/>
          <a:lstStyle/>
          <a:p>
            <a:r>
              <a:rPr lang="en-US" dirty="0"/>
              <a:t>And Shimei the son of Gera fell down before the king when he was about to cross the Jordan</a:t>
            </a:r>
          </a:p>
        </p:txBody>
      </p:sp>
    </p:spTree>
    <p:extLst>
      <p:ext uri="{BB962C8B-B14F-4D97-AF65-F5344CB8AC3E}">
        <p14:creationId xmlns:p14="http://schemas.microsoft.com/office/powerpoint/2010/main" val="2698724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text on a white background&#10;&#10;Description automatically generated">
            <a:extLst>
              <a:ext uri="{FF2B5EF4-FFF2-40B4-BE49-F238E27FC236}">
                <a16:creationId xmlns:a16="http://schemas.microsoft.com/office/drawing/2014/main" id="{4EB57864-128A-431D-A727-223E5FB87FB9}"/>
              </a:ext>
            </a:extLst>
          </p:cNvPr>
          <p:cNvPicPr>
            <a:picLocks noChangeAspect="1"/>
          </p:cNvPicPr>
          <p:nvPr/>
        </p:nvPicPr>
        <p:blipFill rotWithShape="1">
          <a:blip r:embed="rId3">
            <a:extLst>
              <a:ext uri="{28A0092B-C50C-407E-A947-70E740481C1C}">
                <a14:useLocalDpi xmlns:a14="http://schemas.microsoft.com/office/drawing/2010/main" val="0"/>
              </a:ext>
            </a:extLst>
          </a:blip>
          <a:srcRect l="1674" t="6856" r="4184" b="602"/>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Relief of a battle with dead men and horses being driven into a river (sketch)</a:t>
            </a:r>
          </a:p>
        </p:txBody>
      </p:sp>
      <p:sp>
        <p:nvSpPr>
          <p:cNvPr id="3" name="Text Placeholder 2"/>
          <p:cNvSpPr>
            <a:spLocks noGrp="1"/>
          </p:cNvSpPr>
          <p:nvPr>
            <p:ph type="body" sz="quarter" idx="12"/>
          </p:nvPr>
        </p:nvSpPr>
        <p:spPr/>
        <p:txBody>
          <a:bodyPr/>
          <a:lstStyle/>
          <a:p>
            <a:r>
              <a:rPr lang="en-US"/>
              <a:t>19:3</a:t>
            </a:r>
          </a:p>
        </p:txBody>
      </p:sp>
      <p:sp>
        <p:nvSpPr>
          <p:cNvPr id="4" name="Title 3"/>
          <p:cNvSpPr>
            <a:spLocks noGrp="1"/>
          </p:cNvSpPr>
          <p:nvPr>
            <p:ph type="title"/>
          </p:nvPr>
        </p:nvSpPr>
        <p:spPr/>
        <p:txBody>
          <a:bodyPr/>
          <a:lstStyle/>
          <a:p>
            <a:r>
              <a:rPr lang="en-US" dirty="0"/>
              <a:t>The people came into the city . . . as people come when they were ashamed from fleeing a battle</a:t>
            </a:r>
          </a:p>
        </p:txBody>
      </p:sp>
    </p:spTree>
    <p:extLst>
      <p:ext uri="{BB962C8B-B14F-4D97-AF65-F5344CB8AC3E}">
        <p14:creationId xmlns:p14="http://schemas.microsoft.com/office/powerpoint/2010/main" val="351157484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Getty Villa\Assyrian reliefs\Relief of humiliation of Elamite kings, Assyrian, from north palace at Nineveh, 645-640 BC, tb10091934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1389"/>
            <a:ext cx="9144000" cy="658336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Elamite subjects bowing before Ashurbanipal, from Nineveh, 7th century BC</a:t>
            </a:r>
          </a:p>
        </p:txBody>
      </p:sp>
      <p:sp>
        <p:nvSpPr>
          <p:cNvPr id="3" name="Text Placeholder 2"/>
          <p:cNvSpPr>
            <a:spLocks noGrp="1"/>
          </p:cNvSpPr>
          <p:nvPr>
            <p:ph type="body" sz="quarter" idx="12"/>
          </p:nvPr>
        </p:nvSpPr>
        <p:spPr/>
        <p:txBody>
          <a:bodyPr/>
          <a:lstStyle/>
          <a:p>
            <a:r>
              <a:rPr lang="en-US" dirty="0"/>
              <a:t>19:18</a:t>
            </a:r>
          </a:p>
        </p:txBody>
      </p:sp>
      <p:sp>
        <p:nvSpPr>
          <p:cNvPr id="4" name="Title 3"/>
          <p:cNvSpPr>
            <a:spLocks noGrp="1"/>
          </p:cNvSpPr>
          <p:nvPr>
            <p:ph type="title"/>
          </p:nvPr>
        </p:nvSpPr>
        <p:spPr/>
        <p:txBody>
          <a:bodyPr/>
          <a:lstStyle/>
          <a:p>
            <a:r>
              <a:rPr lang="en-US" dirty="0"/>
              <a:t>And Shimei the son of Gera fell down before the king when he was about to cross the Jordan</a:t>
            </a:r>
          </a:p>
        </p:txBody>
      </p:sp>
    </p:spTree>
    <p:extLst>
      <p:ext uri="{BB962C8B-B14F-4D97-AF65-F5344CB8AC3E}">
        <p14:creationId xmlns:p14="http://schemas.microsoft.com/office/powerpoint/2010/main" val="173925154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Mount of Olives, wilderness and Rift aerial from northwest, tb010703219-002.jpg"/>
          <p:cNvPicPr>
            <a:picLocks noChangeAspect="1"/>
          </p:cNvPicPr>
          <p:nvPr/>
        </p:nvPicPr>
        <p:blipFill rotWithShape="1">
          <a:blip r:embed="rId3">
            <a:extLst>
              <a:ext uri="{28A0092B-C50C-407E-A947-70E740481C1C}">
                <a14:useLocalDpi xmlns:a14="http://schemas.microsoft.com/office/drawing/2010/main" val="0"/>
              </a:ext>
            </a:extLst>
          </a:blip>
          <a:srcRect t="2344"/>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Mount of Olives, </a:t>
            </a:r>
            <a:r>
              <a:rPr lang="en-US" dirty="0" err="1"/>
              <a:t>Bahurim</a:t>
            </a:r>
            <a:r>
              <a:rPr lang="en-US" dirty="0"/>
              <a:t>, and the Judean wilderness (aerial view from the northwest)</a:t>
            </a:r>
          </a:p>
        </p:txBody>
      </p:sp>
      <p:sp>
        <p:nvSpPr>
          <p:cNvPr id="3" name="Text Placeholder 2"/>
          <p:cNvSpPr>
            <a:spLocks noGrp="1"/>
          </p:cNvSpPr>
          <p:nvPr>
            <p:ph type="body" sz="quarter" idx="12"/>
          </p:nvPr>
        </p:nvSpPr>
        <p:spPr/>
        <p:txBody>
          <a:bodyPr/>
          <a:lstStyle/>
          <a:p>
            <a:r>
              <a:rPr lang="en-US" dirty="0"/>
              <a:t>19:19</a:t>
            </a:r>
          </a:p>
        </p:txBody>
      </p:sp>
      <p:sp>
        <p:nvSpPr>
          <p:cNvPr id="4" name="Title 3"/>
          <p:cNvSpPr>
            <a:spLocks noGrp="1"/>
          </p:cNvSpPr>
          <p:nvPr>
            <p:ph type="title"/>
          </p:nvPr>
        </p:nvSpPr>
        <p:spPr/>
        <p:txBody>
          <a:bodyPr/>
          <a:lstStyle/>
          <a:p>
            <a:r>
              <a:rPr lang="en-US" dirty="0"/>
              <a:t>Let not my lord hold me guilty or remember . . . the day that my lord went out of Jerusalem</a:t>
            </a:r>
          </a:p>
        </p:txBody>
      </p:sp>
    </p:spTree>
    <p:extLst>
      <p:ext uri="{BB962C8B-B14F-4D97-AF65-F5344CB8AC3E}">
        <p14:creationId xmlns:p14="http://schemas.microsoft.com/office/powerpoint/2010/main" val="103362074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PLBLsr\bpnews2016aug3\Joseph's Tomb, mat07374.jpg">
            <a:extLst>
              <a:ext uri="{FF2B5EF4-FFF2-40B4-BE49-F238E27FC236}">
                <a16:creationId xmlns:a16="http://schemas.microsoft.com/office/drawing/2014/main" id="{5E352DF9-ED55-48E5-9980-C88D111239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25463"/>
            <a:ext cx="9144000" cy="58070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Traditional location of Joseph’s tomb near Shechem</a:t>
            </a:r>
          </a:p>
        </p:txBody>
      </p:sp>
      <p:sp>
        <p:nvSpPr>
          <p:cNvPr id="3" name="Text Placeholder 2"/>
          <p:cNvSpPr>
            <a:spLocks noGrp="1"/>
          </p:cNvSpPr>
          <p:nvPr>
            <p:ph type="body" sz="quarter" idx="12"/>
          </p:nvPr>
        </p:nvSpPr>
        <p:spPr/>
        <p:txBody>
          <a:bodyPr/>
          <a:lstStyle/>
          <a:p>
            <a:r>
              <a:rPr lang="en-US"/>
              <a:t>19:20</a:t>
            </a:r>
          </a:p>
        </p:txBody>
      </p:sp>
      <p:sp>
        <p:nvSpPr>
          <p:cNvPr id="4" name="Title 3"/>
          <p:cNvSpPr>
            <a:spLocks noGrp="1"/>
          </p:cNvSpPr>
          <p:nvPr>
            <p:ph type="title"/>
          </p:nvPr>
        </p:nvSpPr>
        <p:spPr/>
        <p:txBody>
          <a:bodyPr/>
          <a:lstStyle/>
          <a:p>
            <a:r>
              <a:rPr lang="en-US" dirty="0"/>
              <a:t>I have sinned . . . I have come this day as the first of all of the house of Joseph</a:t>
            </a:r>
          </a:p>
        </p:txBody>
      </p:sp>
    </p:spTree>
    <p:extLst>
      <p:ext uri="{BB962C8B-B14F-4D97-AF65-F5344CB8AC3E}">
        <p14:creationId xmlns:p14="http://schemas.microsoft.com/office/powerpoint/2010/main" val="47780744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wall&#10;&#10;Description automatically generated">
            <a:extLst>
              <a:ext uri="{FF2B5EF4-FFF2-40B4-BE49-F238E27FC236}">
                <a16:creationId xmlns:a16="http://schemas.microsoft.com/office/drawing/2014/main" id="{D084C9F1-639B-4E44-AA77-091ACA979A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en-US" dirty="0"/>
              <a:t>Depiction of a soldier executing a prisoner, from the Lachish reliefs, circa 700 BC</a:t>
            </a:r>
          </a:p>
        </p:txBody>
      </p:sp>
      <p:sp>
        <p:nvSpPr>
          <p:cNvPr id="3" name="Text Placeholder 2"/>
          <p:cNvSpPr>
            <a:spLocks noGrp="1"/>
          </p:cNvSpPr>
          <p:nvPr>
            <p:ph type="body" sz="quarter" idx="12"/>
          </p:nvPr>
        </p:nvSpPr>
        <p:spPr/>
        <p:txBody>
          <a:bodyPr/>
          <a:lstStyle/>
          <a:p>
            <a:r>
              <a:rPr lang="en-US" dirty="0"/>
              <a:t>19:21</a:t>
            </a:r>
          </a:p>
        </p:txBody>
      </p:sp>
      <p:sp>
        <p:nvSpPr>
          <p:cNvPr id="4" name="Title 3"/>
          <p:cNvSpPr>
            <a:spLocks noGrp="1"/>
          </p:cNvSpPr>
          <p:nvPr>
            <p:ph type="title"/>
          </p:nvPr>
        </p:nvSpPr>
        <p:spPr/>
        <p:txBody>
          <a:bodyPr/>
          <a:lstStyle/>
          <a:p>
            <a:r>
              <a:rPr lang="en-US" dirty="0" err="1"/>
              <a:t>Abishai</a:t>
            </a:r>
            <a:r>
              <a:rPr lang="en-US" dirty="0"/>
              <a:t> the son of </a:t>
            </a:r>
            <a:r>
              <a:rPr lang="en-US" dirty="0" err="1"/>
              <a:t>Zeruiah</a:t>
            </a:r>
            <a:r>
              <a:rPr lang="en-US" dirty="0"/>
              <a:t> answered and said, “Shall not </a:t>
            </a:r>
            <a:r>
              <a:rPr lang="en-US" dirty="0" err="1"/>
              <a:t>Shimei</a:t>
            </a:r>
            <a:r>
              <a:rPr lang="en-US" dirty="0"/>
              <a:t> be put to death for this?”</a:t>
            </a:r>
          </a:p>
        </p:txBody>
      </p:sp>
    </p:spTree>
    <p:extLst>
      <p:ext uri="{BB962C8B-B14F-4D97-AF65-F5344CB8AC3E}">
        <p14:creationId xmlns:p14="http://schemas.microsoft.com/office/powerpoint/2010/main" val="113385495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“Abishai Street” sign in Jerusalem</a:t>
            </a:r>
          </a:p>
        </p:txBody>
      </p:sp>
      <p:sp>
        <p:nvSpPr>
          <p:cNvPr id="3" name="Text Placeholder 2"/>
          <p:cNvSpPr>
            <a:spLocks noGrp="1"/>
          </p:cNvSpPr>
          <p:nvPr>
            <p:ph type="body" sz="quarter" idx="12"/>
          </p:nvPr>
        </p:nvSpPr>
        <p:spPr/>
        <p:txBody>
          <a:bodyPr/>
          <a:lstStyle/>
          <a:p>
            <a:r>
              <a:rPr lang="en-US" dirty="0"/>
              <a:t>19:21</a:t>
            </a:r>
          </a:p>
        </p:txBody>
      </p:sp>
      <p:sp>
        <p:nvSpPr>
          <p:cNvPr id="4" name="Title 3"/>
          <p:cNvSpPr>
            <a:spLocks noGrp="1"/>
          </p:cNvSpPr>
          <p:nvPr>
            <p:ph type="title"/>
          </p:nvPr>
        </p:nvSpPr>
        <p:spPr/>
        <p:txBody>
          <a:bodyPr/>
          <a:lstStyle/>
          <a:p>
            <a:r>
              <a:rPr lang="en-US" dirty="0" err="1"/>
              <a:t>Abishai</a:t>
            </a:r>
            <a:r>
              <a:rPr lang="en-US" dirty="0"/>
              <a:t> the son of </a:t>
            </a:r>
            <a:r>
              <a:rPr lang="en-US" dirty="0" err="1"/>
              <a:t>Zeruiah</a:t>
            </a:r>
            <a:r>
              <a:rPr lang="en-US" dirty="0"/>
              <a:t> answered and said, “Shall not </a:t>
            </a:r>
            <a:r>
              <a:rPr lang="en-US" dirty="0" err="1"/>
              <a:t>Shimei</a:t>
            </a:r>
            <a:r>
              <a:rPr lang="en-US" dirty="0"/>
              <a:t> be put to death for this?”</a:t>
            </a:r>
          </a:p>
        </p:txBody>
      </p:sp>
      <p:pic>
        <p:nvPicPr>
          <p:cNvPr id="6" name="Picture 5">
            <a:extLst>
              <a:ext uri="{FF2B5EF4-FFF2-40B4-BE49-F238E27FC236}">
                <a16:creationId xmlns:a16="http://schemas.microsoft.com/office/drawing/2014/main" id="{261E833A-C0E7-4B34-BC49-147AC916E1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353473703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“Zeruiah Street” sign in Jerusalem</a:t>
            </a:r>
          </a:p>
        </p:txBody>
      </p:sp>
      <p:sp>
        <p:nvSpPr>
          <p:cNvPr id="3" name="Text Placeholder 2"/>
          <p:cNvSpPr>
            <a:spLocks noGrp="1"/>
          </p:cNvSpPr>
          <p:nvPr>
            <p:ph type="body" sz="quarter" idx="12"/>
          </p:nvPr>
        </p:nvSpPr>
        <p:spPr/>
        <p:txBody>
          <a:bodyPr/>
          <a:lstStyle/>
          <a:p>
            <a:r>
              <a:rPr lang="en-US" dirty="0"/>
              <a:t>19:21</a:t>
            </a:r>
          </a:p>
        </p:txBody>
      </p:sp>
      <p:sp>
        <p:nvSpPr>
          <p:cNvPr id="4" name="Title 3"/>
          <p:cNvSpPr>
            <a:spLocks noGrp="1"/>
          </p:cNvSpPr>
          <p:nvPr>
            <p:ph type="title"/>
          </p:nvPr>
        </p:nvSpPr>
        <p:spPr/>
        <p:txBody>
          <a:bodyPr/>
          <a:lstStyle/>
          <a:p>
            <a:r>
              <a:rPr lang="en-US" dirty="0" err="1"/>
              <a:t>Abishai</a:t>
            </a:r>
            <a:r>
              <a:rPr lang="en-US" dirty="0"/>
              <a:t> the son of </a:t>
            </a:r>
            <a:r>
              <a:rPr lang="en-US" dirty="0" err="1"/>
              <a:t>Zeruiah</a:t>
            </a:r>
            <a:r>
              <a:rPr lang="en-US" dirty="0"/>
              <a:t> answered and said, “Shall not </a:t>
            </a:r>
            <a:r>
              <a:rPr lang="en-US" dirty="0" err="1"/>
              <a:t>Shimei</a:t>
            </a:r>
            <a:r>
              <a:rPr lang="en-US" dirty="0"/>
              <a:t> be put to death for this?”</a:t>
            </a:r>
          </a:p>
        </p:txBody>
      </p:sp>
      <p:pic>
        <p:nvPicPr>
          <p:cNvPr id="6" name="Picture 5">
            <a:extLst>
              <a:ext uri="{FF2B5EF4-FFF2-40B4-BE49-F238E27FC236}">
                <a16:creationId xmlns:a16="http://schemas.microsoft.com/office/drawing/2014/main" id="{28031C77-7260-4EDD-B4F1-A7A499DD4D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271345278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descr="C:\Users\Kris\Documents\Bolen\PCB size\Israel Museum-pcb\Iron Age\Abel Beth Maacah, faience statue head of ruler, king  9th c BC, adr1806199395.jpg"/>
          <p:cNvPicPr>
            <a:picLocks noChangeAspect="1" noChangeArrowheads="1"/>
          </p:cNvPicPr>
          <p:nvPr/>
        </p:nvPicPr>
        <p:blipFill rotWithShape="1">
          <a:blip r:embed="rId3">
            <a:extLst>
              <a:ext uri="{28A0092B-C50C-407E-A947-70E740481C1C}">
                <a14:useLocalDpi xmlns:a14="http://schemas.microsoft.com/office/drawing/2010/main" val="0"/>
              </a:ext>
            </a:extLst>
          </a:blip>
          <a:srcRect t="6215" b="15185"/>
          <a:stretch/>
        </p:blipFill>
        <p:spPr bwMode="auto">
          <a:xfrm>
            <a:off x="0" y="0"/>
            <a:ext cx="9144000" cy="6705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Head of a ruler, faience, from Abel Beth </a:t>
            </a:r>
            <a:r>
              <a:rPr lang="en-US" dirty="0" err="1"/>
              <a:t>Maacah</a:t>
            </a:r>
            <a:r>
              <a:rPr lang="en-US" dirty="0"/>
              <a:t>, 9th century BC</a:t>
            </a:r>
          </a:p>
        </p:txBody>
      </p:sp>
      <p:sp>
        <p:nvSpPr>
          <p:cNvPr id="3" name="Text Placeholder 2"/>
          <p:cNvSpPr>
            <a:spLocks noGrp="1"/>
          </p:cNvSpPr>
          <p:nvPr>
            <p:ph type="body" sz="quarter" idx="12"/>
          </p:nvPr>
        </p:nvSpPr>
        <p:spPr/>
        <p:txBody>
          <a:bodyPr/>
          <a:lstStyle/>
          <a:p>
            <a:r>
              <a:rPr lang="en-US" dirty="0"/>
              <a:t>19:22</a:t>
            </a:r>
          </a:p>
        </p:txBody>
      </p:sp>
      <p:sp>
        <p:nvSpPr>
          <p:cNvPr id="4" name="Title 3"/>
          <p:cNvSpPr>
            <a:spLocks noGrp="1"/>
          </p:cNvSpPr>
          <p:nvPr>
            <p:ph type="title"/>
          </p:nvPr>
        </p:nvSpPr>
        <p:spPr/>
        <p:txBody>
          <a:bodyPr/>
          <a:lstStyle/>
          <a:p>
            <a:r>
              <a:rPr lang="en-US" dirty="0"/>
              <a:t>David said, “ . . . Should any man be put to death in Israel today? Do I not know I am king?”</a:t>
            </a:r>
          </a:p>
        </p:txBody>
      </p:sp>
    </p:spTree>
    <p:extLst>
      <p:ext uri="{BB962C8B-B14F-4D97-AF65-F5344CB8AC3E}">
        <p14:creationId xmlns:p14="http://schemas.microsoft.com/office/powerpoint/2010/main" val="401151094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ris\Documents\Bolen\PCB size\British Museum 2019-pcb\Assyria\Relief of Tiglath-pileser III with foot on captured enemy, from Central Palace at Nimrud, ca 728 BC, tb0929197009.jpg"/>
          <p:cNvPicPr>
            <a:picLocks noChangeAspect="1" noChangeArrowheads="1"/>
          </p:cNvPicPr>
          <p:nvPr/>
        </p:nvPicPr>
        <p:blipFill rotWithShape="1">
          <a:blip r:embed="rId3">
            <a:extLst>
              <a:ext uri="{28A0092B-C50C-407E-A947-70E740481C1C}">
                <a14:useLocalDpi xmlns:a14="http://schemas.microsoft.com/office/drawing/2010/main" val="0"/>
              </a:ext>
            </a:extLst>
          </a:blip>
          <a:srcRect r="3451"/>
          <a:stretch/>
        </p:blipFill>
        <p:spPr bwMode="auto">
          <a:xfrm>
            <a:off x="-1" y="369333"/>
            <a:ext cx="9144001" cy="631721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Tiglath-pileser III with his foot on a captured enemy, from Nimrud, circa 728 BC</a:t>
            </a:r>
          </a:p>
        </p:txBody>
      </p:sp>
      <p:sp>
        <p:nvSpPr>
          <p:cNvPr id="3" name="Text Placeholder 2"/>
          <p:cNvSpPr>
            <a:spLocks noGrp="1"/>
          </p:cNvSpPr>
          <p:nvPr>
            <p:ph type="body" sz="quarter" idx="12"/>
          </p:nvPr>
        </p:nvSpPr>
        <p:spPr/>
        <p:txBody>
          <a:bodyPr/>
          <a:lstStyle/>
          <a:p>
            <a:r>
              <a:rPr lang="en-US" dirty="0"/>
              <a:t>19:23</a:t>
            </a:r>
          </a:p>
        </p:txBody>
      </p:sp>
      <p:sp>
        <p:nvSpPr>
          <p:cNvPr id="4" name="Title 3"/>
          <p:cNvSpPr>
            <a:spLocks noGrp="1"/>
          </p:cNvSpPr>
          <p:nvPr>
            <p:ph type="title"/>
          </p:nvPr>
        </p:nvSpPr>
        <p:spPr/>
        <p:txBody>
          <a:bodyPr/>
          <a:lstStyle/>
          <a:p>
            <a:r>
              <a:rPr lang="en-US" dirty="0"/>
              <a:t>Then the king told </a:t>
            </a:r>
            <a:r>
              <a:rPr lang="en-US" dirty="0" err="1"/>
              <a:t>Shimei</a:t>
            </a:r>
            <a:r>
              <a:rPr lang="en-US" dirty="0"/>
              <a:t>, “You shall not die,” and the king swore to him</a:t>
            </a:r>
          </a:p>
        </p:txBody>
      </p:sp>
    </p:spTree>
    <p:extLst>
      <p:ext uri="{BB962C8B-B14F-4D97-AF65-F5344CB8AC3E}">
        <p14:creationId xmlns:p14="http://schemas.microsoft.com/office/powerpoint/2010/main" val="28633640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amal, Zincirli, funerary chamber, meal for dead stela, adr070513178.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5337" y="209550"/>
            <a:ext cx="5873326" cy="6390997"/>
          </a:xfrm>
          <a:prstGeom prst="rect">
            <a:avLst/>
          </a:prstGeom>
        </p:spPr>
      </p:pic>
      <p:sp>
        <p:nvSpPr>
          <p:cNvPr id="2" name="Text Placeholder 1"/>
          <p:cNvSpPr>
            <a:spLocks noGrp="1"/>
          </p:cNvSpPr>
          <p:nvPr>
            <p:ph type="body" sz="quarter" idx="10"/>
          </p:nvPr>
        </p:nvSpPr>
        <p:spPr/>
        <p:txBody>
          <a:bodyPr/>
          <a:lstStyle/>
          <a:p>
            <a:r>
              <a:rPr lang="en-US" dirty="0"/>
              <a:t>Stela depicting a meal for the deceased, from a funerary chamber in </a:t>
            </a:r>
            <a:r>
              <a:rPr lang="en-US" dirty="0" err="1"/>
              <a:t>Samal</a:t>
            </a:r>
            <a:r>
              <a:rPr lang="en-US" dirty="0"/>
              <a:t> (</a:t>
            </a:r>
            <a:r>
              <a:rPr lang="en-US" dirty="0" err="1"/>
              <a:t>Zincirli</a:t>
            </a:r>
            <a:r>
              <a:rPr lang="en-US" dirty="0"/>
              <a:t>)</a:t>
            </a:r>
          </a:p>
        </p:txBody>
      </p:sp>
      <p:sp>
        <p:nvSpPr>
          <p:cNvPr id="3" name="Text Placeholder 2"/>
          <p:cNvSpPr>
            <a:spLocks noGrp="1"/>
          </p:cNvSpPr>
          <p:nvPr>
            <p:ph type="body" sz="quarter" idx="12"/>
          </p:nvPr>
        </p:nvSpPr>
        <p:spPr/>
        <p:txBody>
          <a:bodyPr/>
          <a:lstStyle/>
          <a:p>
            <a:r>
              <a:rPr lang="en-US" dirty="0"/>
              <a:t>19:24</a:t>
            </a:r>
          </a:p>
        </p:txBody>
      </p:sp>
      <p:sp>
        <p:nvSpPr>
          <p:cNvPr id="4" name="Title 3"/>
          <p:cNvSpPr>
            <a:spLocks noGrp="1"/>
          </p:cNvSpPr>
          <p:nvPr>
            <p:ph type="title"/>
          </p:nvPr>
        </p:nvSpPr>
        <p:spPr/>
        <p:txBody>
          <a:bodyPr/>
          <a:lstStyle/>
          <a:p>
            <a:r>
              <a:rPr lang="en-US" dirty="0"/>
              <a:t>Then Mephibosheth the son of Saul came down to meet the king</a:t>
            </a:r>
          </a:p>
        </p:txBody>
      </p:sp>
    </p:spTree>
    <p:extLst>
      <p:ext uri="{BB962C8B-B14F-4D97-AF65-F5344CB8AC3E}">
        <p14:creationId xmlns:p14="http://schemas.microsoft.com/office/powerpoint/2010/main" val="160446113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oup of handicapped beggars, mat06348.jpg"/>
          <p:cNvPicPr>
            <a:picLocks noChangeAspect="1"/>
          </p:cNvPicPr>
          <p:nvPr/>
        </p:nvPicPr>
        <p:blipFill rotWithShape="1">
          <a:blip r:embed="rId3">
            <a:extLst>
              <a:ext uri="{28A0092B-C50C-407E-A947-70E740481C1C}">
                <a14:useLocalDpi xmlns:a14="http://schemas.microsoft.com/office/drawing/2010/main" val="0"/>
              </a:ext>
            </a:extLst>
          </a:blip>
          <a:srcRect l="2971" t="9157" r="6064"/>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Group of handicapped beggars</a:t>
            </a:r>
          </a:p>
        </p:txBody>
      </p:sp>
      <p:sp>
        <p:nvSpPr>
          <p:cNvPr id="3" name="Text Placeholder 2"/>
          <p:cNvSpPr>
            <a:spLocks noGrp="1"/>
          </p:cNvSpPr>
          <p:nvPr>
            <p:ph type="body" sz="quarter" idx="12"/>
          </p:nvPr>
        </p:nvSpPr>
        <p:spPr/>
        <p:txBody>
          <a:bodyPr/>
          <a:lstStyle/>
          <a:p>
            <a:r>
              <a:rPr lang="en-US" dirty="0"/>
              <a:t>19:24</a:t>
            </a:r>
          </a:p>
        </p:txBody>
      </p:sp>
      <p:sp>
        <p:nvSpPr>
          <p:cNvPr id="4" name="Title 3"/>
          <p:cNvSpPr>
            <a:spLocks noGrp="1"/>
          </p:cNvSpPr>
          <p:nvPr>
            <p:ph type="title"/>
          </p:nvPr>
        </p:nvSpPr>
        <p:spPr/>
        <p:txBody>
          <a:bodyPr/>
          <a:lstStyle/>
          <a:p>
            <a:r>
              <a:rPr lang="en-US" dirty="0"/>
              <a:t>He had neither dressed his feet nor trimmed his beard nor washed his clothes</a:t>
            </a:r>
          </a:p>
        </p:txBody>
      </p:sp>
    </p:spTree>
    <p:extLst>
      <p:ext uri="{BB962C8B-B14F-4D97-AF65-F5344CB8AC3E}">
        <p14:creationId xmlns:p14="http://schemas.microsoft.com/office/powerpoint/2010/main" val="5458633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ulpture of a person&#10;&#10;Description automatically generated">
            <a:extLst>
              <a:ext uri="{FF2B5EF4-FFF2-40B4-BE49-F238E27FC236}">
                <a16:creationId xmlns:a16="http://schemas.microsoft.com/office/drawing/2014/main" id="{4EDD936B-FB6D-45CF-A8AC-D90AEB69BC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2588"/>
            <a:ext cx="9144000" cy="6592824"/>
          </a:xfrm>
          <a:prstGeom prst="rect">
            <a:avLst/>
          </a:prstGeom>
        </p:spPr>
      </p:pic>
      <p:sp>
        <p:nvSpPr>
          <p:cNvPr id="2" name="Text Placeholder 1"/>
          <p:cNvSpPr>
            <a:spLocks noGrp="1"/>
          </p:cNvSpPr>
          <p:nvPr>
            <p:ph type="body" sz="quarter" idx="10"/>
          </p:nvPr>
        </p:nvSpPr>
        <p:spPr/>
        <p:txBody>
          <a:bodyPr/>
          <a:lstStyle/>
          <a:p>
            <a:r>
              <a:rPr lang="en-US" dirty="0"/>
              <a:t>Marble Roman sarcophagus fragment with a grieving soldier, mid-2nd century AD</a:t>
            </a:r>
          </a:p>
        </p:txBody>
      </p:sp>
      <p:sp>
        <p:nvSpPr>
          <p:cNvPr id="3" name="Text Placeholder 2"/>
          <p:cNvSpPr>
            <a:spLocks noGrp="1"/>
          </p:cNvSpPr>
          <p:nvPr>
            <p:ph type="body" sz="quarter" idx="12"/>
          </p:nvPr>
        </p:nvSpPr>
        <p:spPr/>
        <p:txBody>
          <a:bodyPr/>
          <a:lstStyle/>
          <a:p>
            <a:r>
              <a:rPr lang="en-US" dirty="0"/>
              <a:t>19:4</a:t>
            </a:r>
          </a:p>
        </p:txBody>
      </p:sp>
      <p:sp>
        <p:nvSpPr>
          <p:cNvPr id="4" name="Title 3"/>
          <p:cNvSpPr>
            <a:spLocks noGrp="1"/>
          </p:cNvSpPr>
          <p:nvPr>
            <p:ph type="title"/>
          </p:nvPr>
        </p:nvSpPr>
        <p:spPr/>
        <p:txBody>
          <a:bodyPr/>
          <a:lstStyle/>
          <a:p>
            <a:r>
              <a:rPr lang="en-US" dirty="0"/>
              <a:t>The king covered his face . . . and cried loudly, “My son Absalom, my son! My son Absalom!”</a:t>
            </a:r>
          </a:p>
        </p:txBody>
      </p:sp>
    </p:spTree>
    <p:extLst>
      <p:ext uri="{BB962C8B-B14F-4D97-AF65-F5344CB8AC3E}">
        <p14:creationId xmlns:p14="http://schemas.microsoft.com/office/powerpoint/2010/main" val="355318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“Go in Peace” sign in Ashkelon</a:t>
            </a:r>
          </a:p>
        </p:txBody>
      </p:sp>
      <p:sp>
        <p:nvSpPr>
          <p:cNvPr id="3" name="Text Placeholder 2"/>
          <p:cNvSpPr>
            <a:spLocks noGrp="1"/>
          </p:cNvSpPr>
          <p:nvPr>
            <p:ph type="body" sz="quarter" idx="12"/>
          </p:nvPr>
        </p:nvSpPr>
        <p:spPr/>
        <p:txBody>
          <a:bodyPr/>
          <a:lstStyle/>
          <a:p>
            <a:r>
              <a:rPr lang="en-US" dirty="0"/>
              <a:t>19:24</a:t>
            </a:r>
          </a:p>
        </p:txBody>
      </p:sp>
      <p:sp>
        <p:nvSpPr>
          <p:cNvPr id="4" name="Title 3"/>
          <p:cNvSpPr>
            <a:spLocks noGrp="1"/>
          </p:cNvSpPr>
          <p:nvPr>
            <p:ph type="title"/>
          </p:nvPr>
        </p:nvSpPr>
        <p:spPr/>
        <p:txBody>
          <a:bodyPr/>
          <a:lstStyle/>
          <a:p>
            <a:r>
              <a:rPr lang="en-US" dirty="0"/>
              <a:t>From the day the king departed until the day he came home in peace</a:t>
            </a:r>
          </a:p>
        </p:txBody>
      </p:sp>
    </p:spTree>
    <p:extLst>
      <p:ext uri="{BB962C8B-B14F-4D97-AF65-F5344CB8AC3E}">
        <p14:creationId xmlns:p14="http://schemas.microsoft.com/office/powerpoint/2010/main" val="165718996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PCB size\Bible Lands Museum 2019-pcb\Syria and Levant\Statuette of figure on donkey, mjb19042580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431" y="107280"/>
            <a:ext cx="7025139" cy="675072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Statuette of a figure riding on a donkey, circa 1800 BC</a:t>
            </a:r>
          </a:p>
        </p:txBody>
      </p:sp>
      <p:sp>
        <p:nvSpPr>
          <p:cNvPr id="3" name="Text Placeholder 2"/>
          <p:cNvSpPr>
            <a:spLocks noGrp="1"/>
          </p:cNvSpPr>
          <p:nvPr>
            <p:ph type="body" sz="quarter" idx="12"/>
          </p:nvPr>
        </p:nvSpPr>
        <p:spPr/>
        <p:txBody>
          <a:bodyPr/>
          <a:lstStyle/>
          <a:p>
            <a:r>
              <a:rPr lang="en-US" dirty="0"/>
              <a:t>19:25</a:t>
            </a:r>
          </a:p>
        </p:txBody>
      </p:sp>
      <p:sp>
        <p:nvSpPr>
          <p:cNvPr id="4" name="Title 3"/>
          <p:cNvSpPr>
            <a:spLocks noGrp="1"/>
          </p:cNvSpPr>
          <p:nvPr>
            <p:ph type="title"/>
          </p:nvPr>
        </p:nvSpPr>
        <p:spPr/>
        <p:txBody>
          <a:bodyPr/>
          <a:lstStyle/>
          <a:p>
            <a:r>
              <a:rPr lang="en-US" dirty="0"/>
              <a:t>When he came from Jerusalem to meet the king . . . the king said, “Why were you not with me?”</a:t>
            </a:r>
          </a:p>
        </p:txBody>
      </p:sp>
    </p:spTree>
    <p:extLst>
      <p:ext uri="{BB962C8B-B14F-4D97-AF65-F5344CB8AC3E}">
        <p14:creationId xmlns:p14="http://schemas.microsoft.com/office/powerpoint/2010/main" val="113013278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Kris\Documents\Bolen\02 HVHL\49 American Colony Matson additional\Matson15k1\Jerusalem\Ecce Homo arch with man riding donkey, mat22435.jpg"/>
          <p:cNvPicPr>
            <a:picLocks noChangeAspect="1" noChangeArrowheads="1"/>
          </p:cNvPicPr>
          <p:nvPr/>
        </p:nvPicPr>
        <p:blipFill rotWithShape="1">
          <a:blip r:embed="rId3">
            <a:extLst>
              <a:ext uri="{28A0092B-C50C-407E-A947-70E740481C1C}">
                <a14:useLocalDpi xmlns:a14="http://schemas.microsoft.com/office/drawing/2010/main" val="0"/>
              </a:ext>
            </a:extLst>
          </a:blip>
          <a:srcRect t="33750" b="5000"/>
          <a:stretch/>
        </p:blipFill>
        <p:spPr bwMode="auto">
          <a:xfrm>
            <a:off x="477960" y="369332"/>
            <a:ext cx="8188081" cy="648866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Man riding a donkey in Jerusalem, beneath the Ecce Homo Arch</a:t>
            </a:r>
          </a:p>
        </p:txBody>
      </p:sp>
      <p:sp>
        <p:nvSpPr>
          <p:cNvPr id="3" name="Text Placeholder 2"/>
          <p:cNvSpPr>
            <a:spLocks noGrp="1"/>
          </p:cNvSpPr>
          <p:nvPr>
            <p:ph type="body" sz="quarter" idx="12"/>
          </p:nvPr>
        </p:nvSpPr>
        <p:spPr/>
        <p:txBody>
          <a:bodyPr/>
          <a:lstStyle/>
          <a:p>
            <a:r>
              <a:rPr lang="en-US" dirty="0"/>
              <a:t>19:26</a:t>
            </a:r>
          </a:p>
        </p:txBody>
      </p:sp>
      <p:sp>
        <p:nvSpPr>
          <p:cNvPr id="4" name="Title 3"/>
          <p:cNvSpPr>
            <a:spLocks noGrp="1"/>
          </p:cNvSpPr>
          <p:nvPr>
            <p:ph type="title"/>
          </p:nvPr>
        </p:nvSpPr>
        <p:spPr/>
        <p:txBody>
          <a:bodyPr/>
          <a:lstStyle/>
          <a:p>
            <a:r>
              <a:rPr lang="en-US" dirty="0"/>
              <a:t>My servant deceived me . . . I said, “I will saddle a donkey that I may ride and go”</a:t>
            </a:r>
          </a:p>
        </p:txBody>
      </p:sp>
    </p:spTree>
    <p:extLst>
      <p:ext uri="{BB962C8B-B14F-4D97-AF65-F5344CB8AC3E}">
        <p14:creationId xmlns:p14="http://schemas.microsoft.com/office/powerpoint/2010/main" val="47661990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ethlehem, man on donkey, mat09180.jpg"/>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4000" contrast="11000"/>
                    </a14:imgEffect>
                  </a14:imgLayer>
                </a14:imgProps>
              </a:ext>
              <a:ext uri="{28A0092B-C50C-407E-A947-70E740481C1C}">
                <a14:useLocalDpi xmlns:a14="http://schemas.microsoft.com/office/drawing/2010/main" val="0"/>
              </a:ext>
            </a:extLst>
          </a:blip>
          <a:srcRect l="10193" t="17584" r="9383"/>
          <a:stretch/>
        </p:blipFill>
        <p:spPr>
          <a:xfrm>
            <a:off x="0" y="0"/>
            <a:ext cx="9144000" cy="6711696"/>
          </a:xfrm>
          <a:prstGeom prst="rect">
            <a:avLst/>
          </a:prstGeom>
        </p:spPr>
      </p:pic>
      <p:sp>
        <p:nvSpPr>
          <p:cNvPr id="2" name="Text Placeholder 1"/>
          <p:cNvSpPr>
            <a:spLocks noGrp="1"/>
          </p:cNvSpPr>
          <p:nvPr>
            <p:ph type="body" sz="quarter" idx="10"/>
          </p:nvPr>
        </p:nvSpPr>
        <p:spPr/>
        <p:txBody>
          <a:bodyPr/>
          <a:lstStyle/>
          <a:p>
            <a:r>
              <a:rPr lang="en-US" dirty="0"/>
              <a:t>Man on a donkey near Bethlehem</a:t>
            </a:r>
          </a:p>
        </p:txBody>
      </p:sp>
      <p:sp>
        <p:nvSpPr>
          <p:cNvPr id="3" name="Text Placeholder 2"/>
          <p:cNvSpPr>
            <a:spLocks noGrp="1"/>
          </p:cNvSpPr>
          <p:nvPr>
            <p:ph type="body" sz="quarter" idx="12"/>
          </p:nvPr>
        </p:nvSpPr>
        <p:spPr/>
        <p:txBody>
          <a:bodyPr/>
          <a:lstStyle/>
          <a:p>
            <a:r>
              <a:rPr lang="en-US" dirty="0"/>
              <a:t>19:26</a:t>
            </a:r>
          </a:p>
        </p:txBody>
      </p:sp>
      <p:sp>
        <p:nvSpPr>
          <p:cNvPr id="4" name="Title 3"/>
          <p:cNvSpPr>
            <a:spLocks noGrp="1"/>
          </p:cNvSpPr>
          <p:nvPr>
            <p:ph type="title"/>
          </p:nvPr>
        </p:nvSpPr>
        <p:spPr/>
        <p:txBody>
          <a:bodyPr/>
          <a:lstStyle/>
          <a:p>
            <a:r>
              <a:rPr lang="en-US" dirty="0"/>
              <a:t>My servant deceived me . . . I said, “I will saddle a donkey that I may ride and go”</a:t>
            </a:r>
          </a:p>
        </p:txBody>
      </p:sp>
    </p:spTree>
    <p:extLst>
      <p:ext uri="{BB962C8B-B14F-4D97-AF65-F5344CB8AC3E}">
        <p14:creationId xmlns:p14="http://schemas.microsoft.com/office/powerpoint/2010/main" val="176534713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atue on a cloudy day&#10;&#10;Description automatically generated">
            <a:extLst>
              <a:ext uri="{FF2B5EF4-FFF2-40B4-BE49-F238E27FC236}">
                <a16:creationId xmlns:a16="http://schemas.microsoft.com/office/drawing/2014/main" id="{8576B0E3-3477-4121-8EEB-E7BF2669BECE}"/>
              </a:ext>
            </a:extLst>
          </p:cNvPr>
          <p:cNvPicPr>
            <a:picLocks noChangeAspect="1"/>
          </p:cNvPicPr>
          <p:nvPr/>
        </p:nvPicPr>
        <p:blipFill rotWithShape="1">
          <a:blip r:embed="rId3">
            <a:extLst>
              <a:ext uri="{28A0092B-C50C-407E-A947-70E740481C1C}">
                <a14:useLocalDpi xmlns:a14="http://schemas.microsoft.com/office/drawing/2010/main" val="0"/>
              </a:ext>
            </a:extLst>
          </a:blip>
          <a:srcRect b="499"/>
          <a:stretch/>
        </p:blipFill>
        <p:spPr>
          <a:xfrm>
            <a:off x="0" y="-1"/>
            <a:ext cx="9144000" cy="6858001"/>
          </a:xfrm>
          <a:prstGeom prst="rect">
            <a:avLst/>
          </a:prstGeom>
        </p:spPr>
      </p:pic>
      <p:sp>
        <p:nvSpPr>
          <p:cNvPr id="2" name="Text Placeholder 1"/>
          <p:cNvSpPr>
            <a:spLocks noGrp="1"/>
          </p:cNvSpPr>
          <p:nvPr>
            <p:ph type="body" sz="quarter" idx="10"/>
          </p:nvPr>
        </p:nvSpPr>
        <p:spPr/>
        <p:txBody>
          <a:bodyPr/>
          <a:lstStyle/>
          <a:p>
            <a:r>
              <a:rPr lang="en-US" dirty="0"/>
              <a:t>Statue of Michael the Archangel, from Castel Sant'Angelo in Rome</a:t>
            </a:r>
          </a:p>
        </p:txBody>
      </p:sp>
      <p:sp>
        <p:nvSpPr>
          <p:cNvPr id="3" name="Text Placeholder 2"/>
          <p:cNvSpPr>
            <a:spLocks noGrp="1"/>
          </p:cNvSpPr>
          <p:nvPr>
            <p:ph type="body" sz="quarter" idx="12"/>
          </p:nvPr>
        </p:nvSpPr>
        <p:spPr/>
        <p:txBody>
          <a:bodyPr/>
          <a:lstStyle/>
          <a:p>
            <a:r>
              <a:rPr lang="en-US" dirty="0"/>
              <a:t>19:27</a:t>
            </a:r>
          </a:p>
        </p:txBody>
      </p:sp>
      <p:sp>
        <p:nvSpPr>
          <p:cNvPr id="4" name="Title 3"/>
          <p:cNvSpPr>
            <a:spLocks noGrp="1"/>
          </p:cNvSpPr>
          <p:nvPr>
            <p:ph type="title"/>
          </p:nvPr>
        </p:nvSpPr>
        <p:spPr/>
        <p:txBody>
          <a:bodyPr/>
          <a:lstStyle/>
          <a:p>
            <a:r>
              <a:rPr lang="en-US" dirty="0"/>
              <a:t>My lord the king is like the angel of God, so do what is good in your sight</a:t>
            </a:r>
          </a:p>
        </p:txBody>
      </p:sp>
    </p:spTree>
    <p:extLst>
      <p:ext uri="{BB962C8B-B14F-4D97-AF65-F5344CB8AC3E}">
        <p14:creationId xmlns:p14="http://schemas.microsoft.com/office/powerpoint/2010/main" val="362571386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Kris\Documents\Bolen\04 0Adds 2012\19 Museum\Rome Museums\Vatican Museum\Gregoriano Egyptian\Corpses floating on river, from Nineveh palace of Ashurbanipal, 648-631 BC, tb0512176443.jpg"/>
          <p:cNvPicPr>
            <a:picLocks noChangeAspect="1" noChangeArrowheads="1"/>
          </p:cNvPicPr>
          <p:nvPr/>
        </p:nvPicPr>
        <p:blipFill rotWithShape="1">
          <a:blip r:embed="rId3">
            <a:extLst>
              <a:ext uri="{28A0092B-C50C-407E-A947-70E740481C1C}">
                <a14:useLocalDpi xmlns:a14="http://schemas.microsoft.com/office/drawing/2010/main" val="0"/>
              </a:ext>
            </a:extLst>
          </a:blip>
          <a:srcRect t="13017" b="8882"/>
          <a:stretch/>
        </p:blipFill>
        <p:spPr bwMode="auto">
          <a:xfrm>
            <a:off x="0" y="209550"/>
            <a:ext cx="9144000" cy="6477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Corpses floating on a river, from the Nineveh palace of Ashurbanipal, 7th century BC</a:t>
            </a:r>
          </a:p>
        </p:txBody>
      </p:sp>
      <p:sp>
        <p:nvSpPr>
          <p:cNvPr id="3" name="Text Placeholder 2"/>
          <p:cNvSpPr>
            <a:spLocks noGrp="1"/>
          </p:cNvSpPr>
          <p:nvPr>
            <p:ph type="body" sz="quarter" idx="12"/>
          </p:nvPr>
        </p:nvSpPr>
        <p:spPr/>
        <p:txBody>
          <a:bodyPr/>
          <a:lstStyle/>
          <a:p>
            <a:r>
              <a:rPr lang="en-US"/>
              <a:t>19:28</a:t>
            </a:r>
          </a:p>
        </p:txBody>
      </p:sp>
      <p:sp>
        <p:nvSpPr>
          <p:cNvPr id="4" name="Title 3"/>
          <p:cNvSpPr>
            <a:spLocks noGrp="1"/>
          </p:cNvSpPr>
          <p:nvPr>
            <p:ph type="title"/>
          </p:nvPr>
        </p:nvSpPr>
        <p:spPr/>
        <p:txBody>
          <a:bodyPr/>
          <a:lstStyle/>
          <a:p>
            <a:r>
              <a:rPr lang="en-US" dirty="0"/>
              <a:t>All my father’s house were nothing more than dead men before my lord the king</a:t>
            </a:r>
          </a:p>
        </p:txBody>
      </p:sp>
    </p:spTree>
    <p:extLst>
      <p:ext uri="{BB962C8B-B14F-4D97-AF65-F5344CB8AC3E}">
        <p14:creationId xmlns:p14="http://schemas.microsoft.com/office/powerpoint/2010/main" val="96134451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ating meal, mat01233-001.jpg"/>
          <p:cNvPicPr>
            <a:picLocks noChangeAspect="1"/>
          </p:cNvPicPr>
          <p:nvPr/>
        </p:nvPicPr>
        <p:blipFill rotWithShape="1">
          <a:blip r:embed="rId3">
            <a:extLst>
              <a:ext uri="{28A0092B-C50C-407E-A947-70E740481C1C}">
                <a14:useLocalDpi xmlns:a14="http://schemas.microsoft.com/office/drawing/2010/main" val="0"/>
              </a:ext>
            </a:extLst>
          </a:blip>
          <a:srcRect t="30599" b="7826"/>
          <a:stretch/>
        </p:blipFill>
        <p:spPr>
          <a:xfrm>
            <a:off x="723901" y="0"/>
            <a:ext cx="7696199" cy="6858000"/>
          </a:xfrm>
          <a:prstGeom prst="rect">
            <a:avLst/>
          </a:prstGeom>
        </p:spPr>
      </p:pic>
      <p:sp>
        <p:nvSpPr>
          <p:cNvPr id="2" name="Text Placeholder 1"/>
          <p:cNvSpPr>
            <a:spLocks noGrp="1"/>
          </p:cNvSpPr>
          <p:nvPr>
            <p:ph type="body" sz="quarter" idx="10"/>
          </p:nvPr>
        </p:nvSpPr>
        <p:spPr/>
        <p:txBody>
          <a:bodyPr/>
          <a:lstStyle/>
          <a:p>
            <a:r>
              <a:rPr lang="en-US" dirty="0"/>
              <a:t>Men sharing a meal, circa 1910</a:t>
            </a:r>
          </a:p>
        </p:txBody>
      </p:sp>
      <p:sp>
        <p:nvSpPr>
          <p:cNvPr id="3" name="Text Placeholder 2"/>
          <p:cNvSpPr>
            <a:spLocks noGrp="1"/>
          </p:cNvSpPr>
          <p:nvPr>
            <p:ph type="body" sz="quarter" idx="12"/>
          </p:nvPr>
        </p:nvSpPr>
        <p:spPr/>
        <p:txBody>
          <a:bodyPr/>
          <a:lstStyle/>
          <a:p>
            <a:r>
              <a:rPr lang="en-US" dirty="0"/>
              <a:t>19:28</a:t>
            </a:r>
          </a:p>
        </p:txBody>
      </p:sp>
      <p:sp>
        <p:nvSpPr>
          <p:cNvPr id="4" name="Title 3"/>
          <p:cNvSpPr>
            <a:spLocks noGrp="1"/>
          </p:cNvSpPr>
          <p:nvPr>
            <p:ph type="title"/>
          </p:nvPr>
        </p:nvSpPr>
        <p:spPr/>
        <p:txBody>
          <a:bodyPr/>
          <a:lstStyle/>
          <a:p>
            <a:r>
              <a:rPr lang="en-US" dirty="0"/>
              <a:t>But you set your servant with those who eat at your own table</a:t>
            </a:r>
          </a:p>
        </p:txBody>
      </p:sp>
    </p:spTree>
    <p:extLst>
      <p:ext uri="{BB962C8B-B14F-4D97-AF65-F5344CB8AC3E}">
        <p14:creationId xmlns:p14="http://schemas.microsoft.com/office/powerpoint/2010/main" val="113508891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1sam\Central Benjamin Plateau view southeast to Gibeah, tb05140747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 y="368350"/>
            <a:ext cx="9144741" cy="612130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Central Benjamin Plateau (towards Gibeah, from the northwest)</a:t>
            </a:r>
          </a:p>
        </p:txBody>
      </p:sp>
      <p:sp>
        <p:nvSpPr>
          <p:cNvPr id="4" name="Text Placeholder 3"/>
          <p:cNvSpPr>
            <a:spLocks noGrp="1"/>
          </p:cNvSpPr>
          <p:nvPr>
            <p:ph type="body" sz="quarter" idx="12"/>
          </p:nvPr>
        </p:nvSpPr>
        <p:spPr/>
        <p:txBody>
          <a:bodyPr/>
          <a:lstStyle/>
          <a:p>
            <a:r>
              <a:rPr lang="en-US" dirty="0"/>
              <a:t>19:29</a:t>
            </a:r>
          </a:p>
        </p:txBody>
      </p:sp>
      <p:sp>
        <p:nvSpPr>
          <p:cNvPr id="2" name="Title 1"/>
          <p:cNvSpPr>
            <a:spLocks noGrp="1"/>
          </p:cNvSpPr>
          <p:nvPr>
            <p:ph type="title"/>
          </p:nvPr>
        </p:nvSpPr>
        <p:spPr/>
        <p:txBody>
          <a:bodyPr/>
          <a:lstStyle/>
          <a:p>
            <a:r>
              <a:rPr lang="en-US" dirty="0"/>
              <a:t>Then the king said . . . “I have decided: you and </a:t>
            </a:r>
            <a:r>
              <a:rPr lang="en-US" dirty="0" err="1"/>
              <a:t>Ziba</a:t>
            </a:r>
            <a:r>
              <a:rPr lang="en-US" dirty="0"/>
              <a:t> will divide the land”</a:t>
            </a:r>
          </a:p>
        </p:txBody>
      </p:sp>
    </p:spTree>
    <p:extLst>
      <p:ext uri="{BB962C8B-B14F-4D97-AF65-F5344CB8AC3E}">
        <p14:creationId xmlns:p14="http://schemas.microsoft.com/office/powerpoint/2010/main" val="413436481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1sam\Central Benjamin Plateau view southeast to Gibeah, tb05140747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 y="368350"/>
            <a:ext cx="9144741" cy="612130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Central Benjamin Plateau (towards Gibeah, from the northwest)</a:t>
            </a:r>
          </a:p>
        </p:txBody>
      </p:sp>
      <p:sp>
        <p:nvSpPr>
          <p:cNvPr id="4" name="Text Placeholder 3"/>
          <p:cNvSpPr>
            <a:spLocks noGrp="1"/>
          </p:cNvSpPr>
          <p:nvPr>
            <p:ph type="body" sz="quarter" idx="12"/>
          </p:nvPr>
        </p:nvSpPr>
        <p:spPr/>
        <p:txBody>
          <a:bodyPr/>
          <a:lstStyle/>
          <a:p>
            <a:r>
              <a:rPr lang="en-US" dirty="0"/>
              <a:t>19:29</a:t>
            </a:r>
          </a:p>
        </p:txBody>
      </p:sp>
      <p:sp>
        <p:nvSpPr>
          <p:cNvPr id="2" name="Title 1"/>
          <p:cNvSpPr>
            <a:spLocks noGrp="1"/>
          </p:cNvSpPr>
          <p:nvPr>
            <p:ph type="title"/>
          </p:nvPr>
        </p:nvSpPr>
        <p:spPr/>
        <p:txBody>
          <a:bodyPr/>
          <a:lstStyle/>
          <a:p>
            <a:r>
              <a:rPr lang="en-US" dirty="0"/>
              <a:t>Then the king said . . . “I have decided: you and </a:t>
            </a:r>
            <a:r>
              <a:rPr lang="en-US" dirty="0" err="1"/>
              <a:t>Ziba</a:t>
            </a:r>
            <a:r>
              <a:rPr lang="en-US" dirty="0"/>
              <a:t> will divide the land”</a:t>
            </a:r>
          </a:p>
        </p:txBody>
      </p:sp>
      <p:sp>
        <p:nvSpPr>
          <p:cNvPr id="12" name="Text Box 1030"/>
          <p:cNvSpPr txBox="1">
            <a:spLocks noChangeArrowheads="1"/>
          </p:cNvSpPr>
          <p:nvPr/>
        </p:nvSpPr>
        <p:spPr bwMode="auto">
          <a:xfrm>
            <a:off x="3505200" y="2470189"/>
            <a:ext cx="1130156" cy="400110"/>
          </a:xfrm>
          <a:prstGeom prst="rect">
            <a:avLst/>
          </a:prstGeom>
          <a:noFill/>
          <a:ln w="9525">
            <a:noFill/>
            <a:miter lim="800000"/>
            <a:headEnd/>
            <a:tailEnd/>
          </a:ln>
        </p:spPr>
        <p:txBody>
          <a:bodyPr>
            <a:spAutoFit/>
          </a:bodyPr>
          <a:lstStyle/>
          <a:p>
            <a:pPr>
              <a:defRPr/>
            </a:pPr>
            <a:r>
              <a:rPr lang="en-US" sz="2000" dirty="0" err="1">
                <a:solidFill>
                  <a:srgbClr val="FFFFFF"/>
                </a:solidFill>
                <a:effectLst>
                  <a:glow rad="76200">
                    <a:prstClr val="black">
                      <a:alpha val="60000"/>
                    </a:prstClr>
                  </a:glow>
                </a:effectLst>
                <a:cs typeface="Calibri" pitchFamily="34" charset="0"/>
              </a:rPr>
              <a:t>Gibeah</a:t>
            </a:r>
            <a:endParaRPr lang="en-US" sz="2000" dirty="0">
              <a:solidFill>
                <a:srgbClr val="FFFFFF"/>
              </a:solidFill>
              <a:effectLst>
                <a:glow rad="76200">
                  <a:prstClr val="black">
                    <a:alpha val="60000"/>
                  </a:prstClr>
                </a:glow>
              </a:effectLst>
              <a:cs typeface="Calibri" pitchFamily="34" charset="0"/>
            </a:endParaRPr>
          </a:p>
        </p:txBody>
      </p:sp>
      <p:sp>
        <p:nvSpPr>
          <p:cNvPr id="13" name="Oval 12"/>
          <p:cNvSpPr/>
          <p:nvPr/>
        </p:nvSpPr>
        <p:spPr>
          <a:xfrm>
            <a:off x="4038600" y="2870299"/>
            <a:ext cx="1066800" cy="533400"/>
          </a:xfrm>
          <a:prstGeom prst="ellipse">
            <a:avLst/>
          </a:prstGeom>
          <a:noFill/>
          <a:ln w="22225" cap="flat" cmpd="sng" algn="ctr">
            <a:solidFill>
              <a:sysClr val="window" lastClr="FFFFFF"/>
            </a:solidFill>
            <a:prstDash val="solid"/>
            <a:round/>
            <a:headEnd type="none" w="med" len="med"/>
            <a:tailEnd type="none" w="med" len="med"/>
          </a:ln>
          <a:effectLst>
            <a:glow rad="50800">
              <a:sysClr val="windowText" lastClr="000000">
                <a:alpha val="60000"/>
              </a:sys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4" name="Oval 13"/>
          <p:cNvSpPr/>
          <p:nvPr/>
        </p:nvSpPr>
        <p:spPr>
          <a:xfrm>
            <a:off x="6172200" y="2870299"/>
            <a:ext cx="609600" cy="533400"/>
          </a:xfrm>
          <a:prstGeom prst="ellipse">
            <a:avLst/>
          </a:prstGeom>
          <a:noFill/>
          <a:ln w="22225" cap="flat" cmpd="sng" algn="ctr">
            <a:solidFill>
              <a:sysClr val="window" lastClr="FFFFFF"/>
            </a:solidFill>
            <a:prstDash val="solid"/>
            <a:round/>
            <a:headEnd type="none" w="med" len="med"/>
            <a:tailEnd type="none" w="med" len="med"/>
          </a:ln>
          <a:effectLst>
            <a:glow rad="50800">
              <a:sysClr val="windowText" lastClr="000000">
                <a:alpha val="60000"/>
              </a:sysClr>
            </a:glow>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5" name="Text Box 1030"/>
          <p:cNvSpPr txBox="1">
            <a:spLocks noChangeArrowheads="1"/>
          </p:cNvSpPr>
          <p:nvPr/>
        </p:nvSpPr>
        <p:spPr bwMode="auto">
          <a:xfrm>
            <a:off x="6172200" y="2498910"/>
            <a:ext cx="1130156" cy="338554"/>
          </a:xfrm>
          <a:prstGeom prst="rect">
            <a:avLst/>
          </a:prstGeom>
          <a:noFill/>
          <a:ln w="9525">
            <a:noFill/>
            <a:miter lim="800000"/>
            <a:headEnd/>
            <a:tailEnd/>
          </a:ln>
        </p:spPr>
        <p:txBody>
          <a:bodyPr wrap="square">
            <a:spAutoFit/>
          </a:bodyPr>
          <a:lstStyle/>
          <a:p>
            <a:pPr algn="ctr">
              <a:defRPr/>
            </a:pPr>
            <a:r>
              <a:rPr lang="en-US" sz="1600" dirty="0">
                <a:solidFill>
                  <a:srgbClr val="FFFFFF"/>
                </a:solidFill>
                <a:effectLst>
                  <a:glow rad="76200">
                    <a:prstClr val="black">
                      <a:alpha val="60000"/>
                    </a:prstClr>
                  </a:glow>
                </a:effectLst>
                <a:cs typeface="Calibri" pitchFamily="34" charset="0"/>
              </a:rPr>
              <a:t>French Hill</a:t>
            </a:r>
          </a:p>
        </p:txBody>
      </p:sp>
    </p:spTree>
    <p:extLst>
      <p:ext uri="{BB962C8B-B14F-4D97-AF65-F5344CB8AC3E}">
        <p14:creationId xmlns:p14="http://schemas.microsoft.com/office/powerpoint/2010/main" val="145231450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Kris\Documents\Bolen\02 HVHL\49 American Colony Matson additional\Matson15k1\Benjamin\Gibeah, Tell el-Ful, aerial, 1931, mat2216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2425"/>
            <a:ext cx="9144000" cy="615315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Gibeah (Tell el-</a:t>
            </a:r>
            <a:r>
              <a:rPr lang="en-US" dirty="0" err="1"/>
              <a:t>Ful</a:t>
            </a:r>
            <a:r>
              <a:rPr lang="en-US" dirty="0"/>
              <a:t>), 1931 (aerial view from the west)</a:t>
            </a:r>
          </a:p>
        </p:txBody>
      </p:sp>
      <p:sp>
        <p:nvSpPr>
          <p:cNvPr id="4" name="Text Placeholder 3"/>
          <p:cNvSpPr>
            <a:spLocks noGrp="1"/>
          </p:cNvSpPr>
          <p:nvPr>
            <p:ph type="body" sz="quarter" idx="12"/>
          </p:nvPr>
        </p:nvSpPr>
        <p:spPr/>
        <p:txBody>
          <a:bodyPr/>
          <a:lstStyle/>
          <a:p>
            <a:r>
              <a:rPr lang="en-US" dirty="0"/>
              <a:t>19:29</a:t>
            </a:r>
          </a:p>
        </p:txBody>
      </p:sp>
      <p:sp>
        <p:nvSpPr>
          <p:cNvPr id="2" name="Title 1"/>
          <p:cNvSpPr>
            <a:spLocks noGrp="1"/>
          </p:cNvSpPr>
          <p:nvPr>
            <p:ph type="title"/>
          </p:nvPr>
        </p:nvSpPr>
        <p:spPr/>
        <p:txBody>
          <a:bodyPr/>
          <a:lstStyle/>
          <a:p>
            <a:r>
              <a:rPr lang="en-US" dirty="0"/>
              <a:t>Then the king said . . . “I have decided: you and </a:t>
            </a:r>
            <a:r>
              <a:rPr lang="en-US" dirty="0" err="1"/>
              <a:t>Ziba</a:t>
            </a:r>
            <a:r>
              <a:rPr lang="en-US" dirty="0"/>
              <a:t> will divide the land”</a:t>
            </a:r>
          </a:p>
        </p:txBody>
      </p:sp>
    </p:spTree>
    <p:extLst>
      <p:ext uri="{BB962C8B-B14F-4D97-AF65-F5344CB8AC3E}">
        <p14:creationId xmlns:p14="http://schemas.microsoft.com/office/powerpoint/2010/main" val="75880356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Mahanaim from south5.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Mahanaim from south5.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E:\Todd Sites\0 Jordan sr\Amman\Amman acropolis from east.jpg"/>
</p:tagLst>
</file>

<file path=ppt/tags/tag4.xml><?xml version="1.0" encoding="utf-8"?>
<p:tagLst xmlns:a="http://schemas.openxmlformats.org/drawingml/2006/main" xmlns:r="http://schemas.openxmlformats.org/officeDocument/2006/relationships" xmlns:p="http://schemas.openxmlformats.org/presentationml/2006/main">
  <p:tag name="PHOTO" val="TRUE"/>
  <p:tag name="FILENAME" val="C:\Documents and Settings\Jamie Erselius\Desktop\Todd\Matson Judah for PowerPoint\Jericho\Gilgal, Jiljul, mat01029.jpg"/>
</p:tagLst>
</file>

<file path=ppt/tags/tag5.xml><?xml version="1.0" encoding="utf-8"?>
<p:tagLst xmlns:a="http://schemas.openxmlformats.org/drawingml/2006/main" xmlns:r="http://schemas.openxmlformats.org/officeDocument/2006/relationships" xmlns:p="http://schemas.openxmlformats.org/presentationml/2006/main">
  <p:tag name="PHOTO" val="TRUE"/>
  <p:tag name="FILENAME" val="D:\0Images\00Jordan adds\Jabbok, Penuel and Mahanaim\sr\Jabbok River view to west from Mahanaim.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1123</TotalTime>
  <Words>11508</Words>
  <Application>Microsoft Office PowerPoint</Application>
  <PresentationFormat>On-screen Show (4:3)</PresentationFormat>
  <Paragraphs>1013</Paragraphs>
  <Slides>130</Slides>
  <Notes>130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130</vt:i4>
      </vt:variant>
    </vt:vector>
  </HeadingPairs>
  <TitlesOfParts>
    <vt:vector size="134" baseType="lpstr">
      <vt:lpstr>Arial</vt:lpstr>
      <vt:lpstr>Calibri</vt:lpstr>
      <vt:lpstr>Times New Roman</vt:lpstr>
      <vt:lpstr>PhotoCompanion</vt:lpstr>
      <vt:lpstr>2 Samuel 19</vt:lpstr>
      <vt:lpstr>Then they told Joab, “Behold, the king is weeping and mourning for Absalom”</vt:lpstr>
      <vt:lpstr>The victory that day was turned into mourning for all the people</vt:lpstr>
      <vt:lpstr>The victory that day was turned into mourning for all the people</vt:lpstr>
      <vt:lpstr>The people came into the city . . . as people come when they were ashamed from fleeing a battle</vt:lpstr>
      <vt:lpstr>The people came into the city . . . as people come when they were ashamed from fleeing a battle</vt:lpstr>
      <vt:lpstr>The people came into the city . . . as people come when they were ashamed from fleeing a battle</vt:lpstr>
      <vt:lpstr>The people came into the city . . . as people come when they were ashamed from fleeing a battle</vt:lpstr>
      <vt:lpstr>The king covered his face . . . and cried loudly, “My son Absalom, my son! My son Absalom!”</vt:lpstr>
      <vt:lpstr>Then Joab said, “This day you have covered the faces of all your servants with shame”</vt:lpstr>
      <vt:lpstr>They saved your life and the lives of your sons and daughters, your wives, and your concubines</vt:lpstr>
      <vt:lpstr>They saved your life and the lives of your sons and daughters, your wives, and your concubines</vt:lpstr>
      <vt:lpstr>You have made it clear today that commanders and servants mean nothing to you</vt:lpstr>
      <vt:lpstr>If Absalom had lived and we had all died today, you would have been happy</vt:lpstr>
      <vt:lpstr>Go speak kindly to your servants . . . for if you do not, not a man will stay with you this night</vt:lpstr>
      <vt:lpstr>If you do not, it will be worse than all the evil that has fallen on you from your youth until now</vt:lpstr>
      <vt:lpstr>So the king arose and sat in the gate</vt:lpstr>
      <vt:lpstr>So the king arose and sat in the gate</vt:lpstr>
      <vt:lpstr>So the king arose and sat in the gate</vt:lpstr>
      <vt:lpstr>So the king arose and sat in the gate</vt:lpstr>
      <vt:lpstr>So the king arose and sat in the gate</vt:lpstr>
      <vt:lpstr>When word went out, “The king is sitting in the gate,” all the people came before the king</vt:lpstr>
      <vt:lpstr>Now Israel had fled, every man to his tent</vt:lpstr>
      <vt:lpstr>Now Israel had fled, every man to his tent</vt:lpstr>
      <vt:lpstr>Now Israel had fled, every man to his tent</vt:lpstr>
      <vt:lpstr>Now all the people were arguing throughout all the tribes of Israel</vt:lpstr>
      <vt:lpstr>Now all the people were arguing throughout all the tribes of Israel</vt:lpstr>
      <vt:lpstr>They said, “The king delivered us out of the hand of our enemies”</vt:lpstr>
      <vt:lpstr>They said, “The king delivered us out of the hand of our enemies”</vt:lpstr>
      <vt:lpstr>They said, “The king delivered us out of the hand of our enemies”</vt:lpstr>
      <vt:lpstr>They said, “The king delivered us out of the hand of our enemies”</vt:lpstr>
      <vt:lpstr>They said, “The king delivered us out of the hand of our enemies”</vt:lpstr>
      <vt:lpstr>They said, “The king delivered us out of the hand of our enemies”</vt:lpstr>
      <vt:lpstr>They said, “The king delivered us out of the hand of our enemies”</vt:lpstr>
      <vt:lpstr>And he saved us from the hand of the Philistines</vt:lpstr>
      <vt:lpstr>And he saved us from the hand of the Philistines</vt:lpstr>
      <vt:lpstr>And he saved us from the hand of the Philistines</vt:lpstr>
      <vt:lpstr>But he has fled out of the land from Absalom</vt:lpstr>
      <vt:lpstr>But he has fled out of the land from Absalom</vt:lpstr>
      <vt:lpstr>But he has fled out of the land from Absalom</vt:lpstr>
      <vt:lpstr>But Absalom, whom we anointed over us, has died in battle</vt:lpstr>
      <vt:lpstr>But Absalom, whom we anointed over us, has died in battle</vt:lpstr>
      <vt:lpstr>Then King David sent to Zadok and Abiathar the priests</vt:lpstr>
      <vt:lpstr>Then King David sent to Zadok and Abiathar the priests</vt:lpstr>
      <vt:lpstr>He said, “Ask the elders of Judah, ‘Why are you the last to bring the king back to his house?’”</vt:lpstr>
      <vt:lpstr>You are my brothers, my bone and flesh. So why are you the last to bring back the king?</vt:lpstr>
      <vt:lpstr>You are my brothers, my bone and flesh. So why are you the last to bring back the king?</vt:lpstr>
      <vt:lpstr>Say to Amasa . . . “God do so to me and more also if you are not commander in place of Joab”</vt:lpstr>
      <vt:lpstr>In this way he turned the hearts of all the men of Judah</vt:lpstr>
      <vt:lpstr>In this way he turned the hearts of all the men of Judah</vt:lpstr>
      <vt:lpstr>So they sent word to the king, saying, “Return, you and all your servants”</vt:lpstr>
      <vt:lpstr>So the king returned and came as far as the Jordan</vt:lpstr>
      <vt:lpstr>So the king returned and came as far as the Jordan</vt:lpstr>
      <vt:lpstr>So the king returned and came as far as the Jordan</vt:lpstr>
      <vt:lpstr>So the king returned and came as far as the Jordan</vt:lpstr>
      <vt:lpstr>So the king returned and came as far as the Jordan</vt:lpstr>
      <vt:lpstr>And Judah came to Gilgal to meet the king and to bring the king over the Jordan</vt:lpstr>
      <vt:lpstr>And Judah came to Gilgal to meet the king and to bring the king over the Jordan</vt:lpstr>
      <vt:lpstr>And Judah came to Gilgal to meet the king and to bring the king over the Jordan</vt:lpstr>
      <vt:lpstr>And Judah came to Gilgal to meet the king and to bring the king over the Jordan</vt:lpstr>
      <vt:lpstr>And Judah came to Gilgal to meet the king and to bring the king over the Jordan</vt:lpstr>
      <vt:lpstr>And Judah came to Gilgal to meet the king and to bring the king over the Jordan</vt:lpstr>
      <vt:lpstr>And Judah came to Gilgal to meet the king and to bring the king over the Jordan</vt:lpstr>
      <vt:lpstr>And Judah came to Gilgal to meet the king and to bring the king over the Jordan</vt:lpstr>
      <vt:lpstr>And Judah came to Gilgal to meet the king and to bring the king over the Jordan</vt:lpstr>
      <vt:lpstr>And Judah came to Gilgal to meet the king and to bring the king over the Jordan</vt:lpstr>
      <vt:lpstr>Shimei the son of Gera, the Benjaminite of Bahurim, hurried and came down with the men</vt:lpstr>
      <vt:lpstr>Shimei the son of Gera, the Benjaminite of Bahurim, hurried and came down with the men</vt:lpstr>
      <vt:lpstr>Shimei the son of Gera, the Benjaminite of Bahurim, hurried and came down with the men</vt:lpstr>
      <vt:lpstr>Shimei the son of Gera, the Benjaminite of Bahurim, hurried and came down with the men</vt:lpstr>
      <vt:lpstr>And there were a thousand men of Benjamin with him</vt:lpstr>
      <vt:lpstr>And there were a thousand men of Benjamin with him</vt:lpstr>
      <vt:lpstr>And there were a thousand men of Benjamin with him</vt:lpstr>
      <vt:lpstr>And there were a thousand men of Benjamin with him</vt:lpstr>
      <vt:lpstr>Also with him was Ziba the servant of the house of Saul, with his 15 sons and his 20 servants</vt:lpstr>
      <vt:lpstr>And they rushed down to the Jordan before the king</vt:lpstr>
      <vt:lpstr>And they crossed the ford to bring over the king’s household</vt:lpstr>
      <vt:lpstr>And they crossed the ford to bring over the king’s household</vt:lpstr>
      <vt:lpstr>And Shimei the son of Gera fell down before the king when he was about to cross the Jordan</vt:lpstr>
      <vt:lpstr>And Shimei the son of Gera fell down before the king when he was about to cross the Jordan</vt:lpstr>
      <vt:lpstr>Let not my lord hold me guilty or remember . . . the day that my lord went out of Jerusalem</vt:lpstr>
      <vt:lpstr>I have sinned . . . I have come this day as the first of all of the house of Joseph</vt:lpstr>
      <vt:lpstr>Abishai the son of Zeruiah answered and said, “Shall not Shimei be put to death for this?”</vt:lpstr>
      <vt:lpstr>Abishai the son of Zeruiah answered and said, “Shall not Shimei be put to death for this?”</vt:lpstr>
      <vt:lpstr>Abishai the son of Zeruiah answered and said, “Shall not Shimei be put to death for this?”</vt:lpstr>
      <vt:lpstr>David said, “ . . . Should any man be put to death in Israel today? Do I not know I am king?”</vt:lpstr>
      <vt:lpstr>Then the king told Shimei, “You shall not die,” and the king swore to him</vt:lpstr>
      <vt:lpstr>Then Mephibosheth the son of Saul came down to meet the king</vt:lpstr>
      <vt:lpstr>He had neither dressed his feet nor trimmed his beard nor washed his clothes</vt:lpstr>
      <vt:lpstr>From the day the king departed until the day he came home in peace</vt:lpstr>
      <vt:lpstr>When he came from Jerusalem to meet the king . . . the king said, “Why were you not with me?”</vt:lpstr>
      <vt:lpstr>My servant deceived me . . . I said, “I will saddle a donkey that I may ride and go”</vt:lpstr>
      <vt:lpstr>My servant deceived me . . . I said, “I will saddle a donkey that I may ride and go”</vt:lpstr>
      <vt:lpstr>My lord the king is like the angel of God, so do what is good in your sight</vt:lpstr>
      <vt:lpstr>All my father’s house were nothing more than dead men before my lord the king</vt:lpstr>
      <vt:lpstr>But you set your servant with those who eat at your own table</vt:lpstr>
      <vt:lpstr>Then the king said . . . “I have decided: you and Ziba will divide the land”</vt:lpstr>
      <vt:lpstr>Then the king said . . . “I have decided: you and Ziba will divide the land”</vt:lpstr>
      <vt:lpstr>Then the king said . . . “I have decided: you and Ziba will divide the land”</vt:lpstr>
      <vt:lpstr>Then the king said . . . “I have decided: you and Ziba will divide the land”</vt:lpstr>
      <vt:lpstr>Mephibosheth said to the king, “Let him have it all, since my lord the king has come in peace”</vt:lpstr>
      <vt:lpstr>Barzillai the Gileadite came down from Rogelim</vt:lpstr>
      <vt:lpstr>He went as far as the Jordan with the king to escort him over the Jordan</vt:lpstr>
      <vt:lpstr>Now Barzillai was a very old man, being eighty years old </vt:lpstr>
      <vt:lpstr>He had provided for the king while he was at Mahanaim, for he was a very wealthy man</vt:lpstr>
      <vt:lpstr>He had provided for the king while he was at Mahanaim, for he was a very wealthy man</vt:lpstr>
      <vt:lpstr>He had provided for the king while he was at Mahanaim, for he was a very wealthy man</vt:lpstr>
      <vt:lpstr>He had provided for the king while he was at Mahanaim, for he was a very wealthy man</vt:lpstr>
      <vt:lpstr>He had provided for the king while he was at Mahanaim, for he was a very wealthy man</vt:lpstr>
      <vt:lpstr>He had provided for the king while he was at Mahanaim, for he was a very wealthy man</vt:lpstr>
      <vt:lpstr>And the king said to Barzillai, “Cross over with me and I will support you in Jerusalem”</vt:lpstr>
      <vt:lpstr>And the king said to Barzillai, “Cross over with me and I will support you in Jerusalem”</vt:lpstr>
      <vt:lpstr>But Barzillai said to the king, “How many more years do I have left to live?”</vt:lpstr>
      <vt:lpstr>I am now eighty. How can I discern what is pleasant and what is not? Can I hear singing?</vt:lpstr>
      <vt:lpstr>I am now eighty. How can I discern what is pleasant and what is not? Can I hear singing?</vt:lpstr>
      <vt:lpstr>I am now eighty. How can I discern what is pleasant and what is not? Can I hear singing?</vt:lpstr>
      <vt:lpstr>Why should the king repay me with such a reward?</vt:lpstr>
      <vt:lpstr>Please let your servant return . . . that I may die in my own city by the grave of my parents</vt:lpstr>
      <vt:lpstr>Please let your servant return . . . that I may die in my own city by the grave of my parents</vt:lpstr>
      <vt:lpstr>But behold your servant Chimham. Let him cross over with my lord the king</vt:lpstr>
      <vt:lpstr>So the king said, “Chimham will cross over with me, and I will do good for him”</vt:lpstr>
      <vt:lpstr>Then the people and the king crossed over the Jordan. The king kissed Barzillai . . . he returned</vt:lpstr>
      <vt:lpstr>Then the people and the king crossed over the Jordan. The king kissed Barzillai . . . he returned</vt:lpstr>
      <vt:lpstr>The king went on to Gilgal along with Chimham, all of Judah, and half the people of Israel</vt:lpstr>
      <vt:lpstr>Then all the men of Israel came to the king and said, “Why has Judah stolen you away?”</vt:lpstr>
      <vt:lpstr>Then the men of Judah answered, “The king is our close relative. Why are you angry about this?”</vt:lpstr>
      <vt:lpstr>Have we eaten at all at the king’s cost? Or has he given us any gift?</vt:lpstr>
      <vt:lpstr>The men of Israel answered the men of Judah, “We have ten parts in the king”</vt:lpstr>
      <vt:lpstr>But the words of the men of Judah were fiercer than the words of the men of Israel</vt:lpstr>
      <vt:lpstr>But the words of the men of Judah were fiercer than the words of the men of Israel</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19, Photo Companion to the Bible</dc:title>
  <dc:subject>Photo Companion to the Bible</dc:subject>
  <dc:creator>BiblePlaces.com</dc:creator>
  <cp:lastModifiedBy>Todd Bolen</cp:lastModifiedBy>
  <cp:revision>98</cp:revision>
  <dcterms:created xsi:type="dcterms:W3CDTF">2020-04-09T20:57:25Z</dcterms:created>
  <dcterms:modified xsi:type="dcterms:W3CDTF">2021-12-27T00:42:54Z</dcterms:modified>
</cp:coreProperties>
</file>